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A7C1-87D8-4C96-A2AC-3FEB1B04533E}" type="datetimeFigureOut">
              <a:rPr lang="zh-CN" altLang="en-US" smtClean="0"/>
              <a:t>2019/2/13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3938-75A4-4180-9D32-F38FF1F914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48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A7C1-87D8-4C96-A2AC-3FEB1B04533E}" type="datetimeFigureOut">
              <a:rPr lang="zh-CN" altLang="en-US" smtClean="0"/>
              <a:t>2019/2/13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3938-75A4-4180-9D32-F38FF1F914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117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A7C1-87D8-4C96-A2AC-3FEB1B04533E}" type="datetimeFigureOut">
              <a:rPr lang="zh-CN" altLang="en-US" smtClean="0"/>
              <a:t>2019/2/13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3938-75A4-4180-9D32-F38FF1F914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362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A7C1-87D8-4C96-A2AC-3FEB1B04533E}" type="datetimeFigureOut">
              <a:rPr lang="zh-CN" altLang="en-US" smtClean="0"/>
              <a:t>2019/2/13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3938-75A4-4180-9D32-F38FF1F914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04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A7C1-87D8-4C96-A2AC-3FEB1B04533E}" type="datetimeFigureOut">
              <a:rPr lang="zh-CN" altLang="en-US" smtClean="0"/>
              <a:t>2019/2/13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3938-75A4-4180-9D32-F38FF1F914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115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A7C1-87D8-4C96-A2AC-3FEB1B04533E}" type="datetimeFigureOut">
              <a:rPr lang="zh-CN" altLang="en-US" smtClean="0"/>
              <a:t>2019/2/13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3938-75A4-4180-9D32-F38FF1F914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75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A7C1-87D8-4C96-A2AC-3FEB1B04533E}" type="datetimeFigureOut">
              <a:rPr lang="zh-CN" altLang="en-US" smtClean="0"/>
              <a:t>2019/2/13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3938-75A4-4180-9D32-F38FF1F914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027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A7C1-87D8-4C96-A2AC-3FEB1B04533E}" type="datetimeFigureOut">
              <a:rPr lang="zh-CN" altLang="en-US" smtClean="0"/>
              <a:t>2019/2/13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3938-75A4-4180-9D32-F38FF1F914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811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A7C1-87D8-4C96-A2AC-3FEB1B04533E}" type="datetimeFigureOut">
              <a:rPr lang="zh-CN" altLang="en-US" smtClean="0"/>
              <a:t>2019/2/13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3938-75A4-4180-9D32-F38FF1F914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150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A7C1-87D8-4C96-A2AC-3FEB1B04533E}" type="datetimeFigureOut">
              <a:rPr lang="zh-CN" altLang="en-US" smtClean="0"/>
              <a:t>2019/2/13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3938-75A4-4180-9D32-F38FF1F914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747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A7C1-87D8-4C96-A2AC-3FEB1B04533E}" type="datetimeFigureOut">
              <a:rPr lang="zh-CN" altLang="en-US" smtClean="0"/>
              <a:t>2019/2/13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3938-75A4-4180-9D32-F38FF1F914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818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9A7C1-87D8-4C96-A2AC-3FEB1B04533E}" type="datetimeFigureOut">
              <a:rPr lang="zh-CN" altLang="en-US" smtClean="0"/>
              <a:t>2019/2/13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E3938-75A4-4180-9D32-F38FF1F914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776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899592" y="404664"/>
            <a:ext cx="864096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/>
              <a:t>原始网络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2195736" y="404664"/>
            <a:ext cx="864096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/>
              <a:t>公开数据</a:t>
            </a:r>
            <a:endParaRPr lang="zh-CN" altLang="en-US" sz="1200" dirty="0"/>
          </a:p>
        </p:txBody>
      </p:sp>
      <p:sp>
        <p:nvSpPr>
          <p:cNvPr id="6" name="圆角矩形 5"/>
          <p:cNvSpPr/>
          <p:nvPr/>
        </p:nvSpPr>
        <p:spPr>
          <a:xfrm>
            <a:off x="1331640" y="908720"/>
            <a:ext cx="129614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/>
              <a:t>原始特征提取器</a:t>
            </a:r>
            <a:endParaRPr lang="zh-CN" altLang="en-US" sz="1200" dirty="0"/>
          </a:p>
        </p:txBody>
      </p:sp>
      <p:cxnSp>
        <p:nvCxnSpPr>
          <p:cNvPr id="9" name="直接箭头连接符 8"/>
          <p:cNvCxnSpPr>
            <a:stCxn id="4" idx="2"/>
            <a:endCxn id="6" idx="0"/>
          </p:cNvCxnSpPr>
          <p:nvPr/>
        </p:nvCxnSpPr>
        <p:spPr>
          <a:xfrm>
            <a:off x="1331640" y="620688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5" idx="2"/>
            <a:endCxn id="6" idx="0"/>
          </p:cNvCxnSpPr>
          <p:nvPr/>
        </p:nvCxnSpPr>
        <p:spPr>
          <a:xfrm flipH="1">
            <a:off x="1979712" y="620688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>
            <a:off x="3131840" y="908720"/>
            <a:ext cx="1152128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 smtClean="0"/>
              <a:t>私有数据集</a:t>
            </a:r>
            <a:endParaRPr lang="zh-CN" altLang="en-US" sz="1100" dirty="0"/>
          </a:p>
        </p:txBody>
      </p:sp>
      <p:sp>
        <p:nvSpPr>
          <p:cNvPr id="13" name="圆角矩形 12"/>
          <p:cNvSpPr/>
          <p:nvPr/>
        </p:nvSpPr>
        <p:spPr>
          <a:xfrm>
            <a:off x="3059832" y="2286716"/>
            <a:ext cx="141250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err="1" smtClean="0"/>
              <a:t>Fine_tune</a:t>
            </a:r>
            <a:r>
              <a:rPr lang="zh-CN" altLang="en-US" sz="800" dirty="0" smtClean="0"/>
              <a:t>特征提取器</a:t>
            </a:r>
            <a:endParaRPr lang="zh-CN" altLang="en-US" sz="800" dirty="0"/>
          </a:p>
        </p:txBody>
      </p:sp>
      <p:cxnSp>
        <p:nvCxnSpPr>
          <p:cNvPr id="15" name="直接箭头连接符 14"/>
          <p:cNvCxnSpPr>
            <a:stCxn id="6" idx="2"/>
            <a:endCxn id="24" idx="0"/>
          </p:cNvCxnSpPr>
          <p:nvPr/>
        </p:nvCxnSpPr>
        <p:spPr>
          <a:xfrm>
            <a:off x="1979712" y="1124744"/>
            <a:ext cx="32403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12" idx="2"/>
            <a:endCxn id="13" idx="0"/>
          </p:cNvCxnSpPr>
          <p:nvPr/>
        </p:nvCxnSpPr>
        <p:spPr>
          <a:xfrm>
            <a:off x="3707904" y="1124744"/>
            <a:ext cx="58180" cy="11619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圆角矩形 17"/>
          <p:cNvSpPr/>
          <p:nvPr/>
        </p:nvSpPr>
        <p:spPr>
          <a:xfrm>
            <a:off x="2771800" y="2977166"/>
            <a:ext cx="2304256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50" dirty="0" smtClean="0"/>
              <a:t>去除最后</a:t>
            </a:r>
            <a:r>
              <a:rPr lang="en-US" altLang="zh-CN" sz="1050" dirty="0" smtClean="0"/>
              <a:t>FC</a:t>
            </a:r>
            <a:r>
              <a:rPr lang="zh-CN" altLang="en-US" sz="1050" dirty="0" smtClean="0"/>
              <a:t>层的特征提取器</a:t>
            </a:r>
            <a:endParaRPr lang="zh-CN" altLang="en-US" sz="1050" dirty="0"/>
          </a:p>
        </p:txBody>
      </p:sp>
      <p:sp>
        <p:nvSpPr>
          <p:cNvPr id="24" name="圆角矩形 23"/>
          <p:cNvSpPr/>
          <p:nvPr/>
        </p:nvSpPr>
        <p:spPr>
          <a:xfrm>
            <a:off x="1763688" y="1484784"/>
            <a:ext cx="1080120" cy="2895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dirty="0"/>
              <a:t>改</a:t>
            </a:r>
            <a:r>
              <a:rPr lang="zh-CN" altLang="en-US" sz="900" dirty="0" smtClean="0"/>
              <a:t>变最后输出</a:t>
            </a:r>
            <a:endParaRPr lang="zh-CN" altLang="en-US" sz="900" dirty="0"/>
          </a:p>
        </p:txBody>
      </p:sp>
      <p:cxnSp>
        <p:nvCxnSpPr>
          <p:cNvPr id="27" name="直接箭头连接符 26"/>
          <p:cNvCxnSpPr>
            <a:stCxn id="24" idx="2"/>
            <a:endCxn id="13" idx="0"/>
          </p:cNvCxnSpPr>
          <p:nvPr/>
        </p:nvCxnSpPr>
        <p:spPr>
          <a:xfrm>
            <a:off x="2303748" y="1774317"/>
            <a:ext cx="1462336" cy="512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>
            <a:stCxn id="13" idx="2"/>
            <a:endCxn id="18" idx="0"/>
          </p:cNvCxnSpPr>
          <p:nvPr/>
        </p:nvCxnSpPr>
        <p:spPr>
          <a:xfrm>
            <a:off x="3766084" y="2502740"/>
            <a:ext cx="157844" cy="4744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圆角矩形 29"/>
          <p:cNvSpPr/>
          <p:nvPr/>
        </p:nvSpPr>
        <p:spPr>
          <a:xfrm>
            <a:off x="225252" y="3092941"/>
            <a:ext cx="2016224" cy="249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err="1" smtClean="0"/>
              <a:t>Selective_search</a:t>
            </a:r>
            <a:r>
              <a:rPr lang="zh-CN" altLang="en-US" sz="1200" dirty="0" smtClean="0"/>
              <a:t>获得子框</a:t>
            </a:r>
            <a:endParaRPr lang="zh-CN" altLang="en-US" sz="1200" dirty="0"/>
          </a:p>
        </p:txBody>
      </p:sp>
      <p:sp>
        <p:nvSpPr>
          <p:cNvPr id="35" name="圆角矩形 34"/>
          <p:cNvSpPr/>
          <p:nvPr/>
        </p:nvSpPr>
        <p:spPr>
          <a:xfrm>
            <a:off x="2555776" y="3789040"/>
            <a:ext cx="1728192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/>
              <a:t>子</a:t>
            </a:r>
            <a:r>
              <a:rPr lang="zh-CN" altLang="en-US" sz="1200" dirty="0" smtClean="0"/>
              <a:t>框特征向量</a:t>
            </a:r>
            <a:endParaRPr lang="zh-CN" altLang="en-US" sz="1200" dirty="0"/>
          </a:p>
        </p:txBody>
      </p:sp>
      <p:cxnSp>
        <p:nvCxnSpPr>
          <p:cNvPr id="37" name="直接箭头连接符 36"/>
          <p:cNvCxnSpPr>
            <a:stCxn id="18" idx="2"/>
            <a:endCxn id="35" idx="0"/>
          </p:cNvCxnSpPr>
          <p:nvPr/>
        </p:nvCxnSpPr>
        <p:spPr>
          <a:xfrm flipH="1">
            <a:off x="3419872" y="3193190"/>
            <a:ext cx="504056" cy="595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>
            <a:stCxn id="30" idx="2"/>
            <a:endCxn id="35" idx="0"/>
          </p:cNvCxnSpPr>
          <p:nvPr/>
        </p:nvCxnSpPr>
        <p:spPr>
          <a:xfrm>
            <a:off x="1233364" y="3341966"/>
            <a:ext cx="2186508" cy="447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圆角矩形 39"/>
          <p:cNvSpPr/>
          <p:nvPr/>
        </p:nvSpPr>
        <p:spPr>
          <a:xfrm>
            <a:off x="4644008" y="3789040"/>
            <a:ext cx="1728192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/>
              <a:t>训练</a:t>
            </a:r>
            <a:r>
              <a:rPr lang="en-US" altLang="zh-CN" sz="1200" dirty="0" smtClean="0"/>
              <a:t>SVM</a:t>
            </a:r>
            <a:endParaRPr lang="zh-CN" altLang="en-US" sz="1200" dirty="0"/>
          </a:p>
        </p:txBody>
      </p:sp>
      <p:cxnSp>
        <p:nvCxnSpPr>
          <p:cNvPr id="48" name="直接箭头连接符 47"/>
          <p:cNvCxnSpPr>
            <a:stCxn id="35" idx="3"/>
            <a:endCxn id="40" idx="1"/>
          </p:cNvCxnSpPr>
          <p:nvPr/>
        </p:nvCxnSpPr>
        <p:spPr>
          <a:xfrm>
            <a:off x="4283968" y="389705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圆角矩形 48"/>
          <p:cNvSpPr/>
          <p:nvPr/>
        </p:nvSpPr>
        <p:spPr>
          <a:xfrm>
            <a:off x="827584" y="3789040"/>
            <a:ext cx="1368152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/>
              <a:t>回归网络</a:t>
            </a:r>
            <a:endParaRPr lang="zh-CN" altLang="en-US" sz="1200" dirty="0"/>
          </a:p>
        </p:txBody>
      </p:sp>
      <p:sp>
        <p:nvSpPr>
          <p:cNvPr id="52" name="圆角矩形 51"/>
          <p:cNvSpPr/>
          <p:nvPr/>
        </p:nvSpPr>
        <p:spPr>
          <a:xfrm>
            <a:off x="1763688" y="4751412"/>
            <a:ext cx="1728192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/>
              <a:t>训练</a:t>
            </a:r>
            <a:r>
              <a:rPr lang="zh-CN" altLang="en-US" sz="1200" dirty="0" smtClean="0"/>
              <a:t>好的回归网络</a:t>
            </a:r>
            <a:endParaRPr lang="zh-CN" altLang="en-US" sz="1200" dirty="0"/>
          </a:p>
        </p:txBody>
      </p:sp>
      <p:cxnSp>
        <p:nvCxnSpPr>
          <p:cNvPr id="54" name="直接箭头连接符 53"/>
          <p:cNvCxnSpPr>
            <a:stCxn id="49" idx="2"/>
            <a:endCxn id="52" idx="0"/>
          </p:cNvCxnSpPr>
          <p:nvPr/>
        </p:nvCxnSpPr>
        <p:spPr>
          <a:xfrm>
            <a:off x="1511660" y="4005064"/>
            <a:ext cx="1116124" cy="7463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>
            <a:stCxn id="35" idx="2"/>
            <a:endCxn id="52" idx="0"/>
          </p:cNvCxnSpPr>
          <p:nvPr/>
        </p:nvCxnSpPr>
        <p:spPr>
          <a:xfrm flipH="1">
            <a:off x="2627784" y="4005064"/>
            <a:ext cx="792088" cy="7463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149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113729" y="326078"/>
            <a:ext cx="1368152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/>
              <a:t>Resized</a:t>
            </a:r>
            <a:r>
              <a:rPr lang="zh-CN" altLang="en-US" sz="1100" dirty="0" smtClean="0"/>
              <a:t>图像</a:t>
            </a:r>
            <a:endParaRPr lang="en-US" altLang="zh-CN" sz="1100" dirty="0" smtClean="0"/>
          </a:p>
          <a:p>
            <a:pPr algn="ctr"/>
            <a:r>
              <a:rPr lang="en-US" altLang="zh-CN" sz="1100" dirty="0" smtClean="0"/>
              <a:t>[300,400,3]</a:t>
            </a:r>
            <a:endParaRPr lang="zh-CN" altLang="en-US" sz="1100" dirty="0"/>
          </a:p>
        </p:txBody>
      </p:sp>
      <p:sp>
        <p:nvSpPr>
          <p:cNvPr id="5" name="圆角矩形 4"/>
          <p:cNvSpPr/>
          <p:nvPr/>
        </p:nvSpPr>
        <p:spPr>
          <a:xfrm>
            <a:off x="3489993" y="298458"/>
            <a:ext cx="1656184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err="1" smtClean="0"/>
              <a:t>Class_label</a:t>
            </a:r>
            <a:r>
              <a:rPr lang="en-US" altLang="zh-CN" sz="1100" dirty="0" smtClean="0"/>
              <a:t>:[18,25,9*2]</a:t>
            </a:r>
          </a:p>
          <a:p>
            <a:pPr algn="ctr"/>
            <a:r>
              <a:rPr lang="en-US" altLang="zh-CN" sz="1100" dirty="0" err="1" smtClean="0"/>
              <a:t>Reg_label</a:t>
            </a:r>
            <a:r>
              <a:rPr lang="en-US" altLang="zh-CN" sz="1100" dirty="0" smtClean="0"/>
              <a:t>:[18,25,9*4*2]</a:t>
            </a:r>
            <a:endParaRPr lang="zh-CN" altLang="en-US" sz="1100" dirty="0"/>
          </a:p>
        </p:txBody>
      </p:sp>
      <p:sp>
        <p:nvSpPr>
          <p:cNvPr id="6" name="矩形 5"/>
          <p:cNvSpPr/>
          <p:nvPr/>
        </p:nvSpPr>
        <p:spPr>
          <a:xfrm>
            <a:off x="2409873" y="1406198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/>
              <a:t>输</a:t>
            </a:r>
            <a:r>
              <a:rPr lang="zh-CN" altLang="en-US" sz="1200" dirty="0" smtClean="0"/>
              <a:t>入</a:t>
            </a:r>
            <a:endParaRPr lang="en-US" altLang="zh-CN" sz="1200" dirty="0" smtClean="0"/>
          </a:p>
          <a:p>
            <a:pPr algn="ctr"/>
            <a:r>
              <a:rPr lang="zh-CN" altLang="en-US" sz="1200" dirty="0" smtClean="0"/>
              <a:t>训练</a:t>
            </a:r>
            <a:r>
              <a:rPr lang="en-US" altLang="zh-CN" sz="1200" i="1" dirty="0" smtClean="0"/>
              <a:t>RPN</a:t>
            </a:r>
            <a:r>
              <a:rPr lang="zh-CN" altLang="en-US" sz="1200" dirty="0" smtClean="0"/>
              <a:t>网络</a:t>
            </a:r>
            <a:endParaRPr lang="zh-CN" altLang="en-US" sz="1200" dirty="0"/>
          </a:p>
        </p:txBody>
      </p:sp>
      <p:cxnSp>
        <p:nvCxnSpPr>
          <p:cNvPr id="8" name="直接箭头连接符 7"/>
          <p:cNvCxnSpPr>
            <a:stCxn id="4" idx="2"/>
            <a:endCxn id="6" idx="0"/>
          </p:cNvCxnSpPr>
          <p:nvPr/>
        </p:nvCxnSpPr>
        <p:spPr>
          <a:xfrm>
            <a:off x="1797805" y="686118"/>
            <a:ext cx="129614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stCxn id="5" idx="2"/>
            <a:endCxn id="6" idx="0"/>
          </p:cNvCxnSpPr>
          <p:nvPr/>
        </p:nvCxnSpPr>
        <p:spPr>
          <a:xfrm flipH="1">
            <a:off x="3093949" y="658498"/>
            <a:ext cx="1224136" cy="7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圆角矩形 17"/>
          <p:cNvSpPr/>
          <p:nvPr/>
        </p:nvSpPr>
        <p:spPr>
          <a:xfrm>
            <a:off x="3898168" y="2234290"/>
            <a:ext cx="151216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RPN_CLASS_LOSS</a:t>
            </a:r>
          </a:p>
          <a:p>
            <a:pPr algn="ctr"/>
            <a:r>
              <a:rPr lang="en-US" altLang="zh-CN" sz="1200" dirty="0" smtClean="0"/>
              <a:t>RPN_REG_LOSS</a:t>
            </a:r>
            <a:endParaRPr lang="zh-CN" altLang="en-US" sz="1200" dirty="0"/>
          </a:p>
        </p:txBody>
      </p:sp>
      <p:sp>
        <p:nvSpPr>
          <p:cNvPr id="19" name="圆角矩形 18"/>
          <p:cNvSpPr/>
          <p:nvPr/>
        </p:nvSpPr>
        <p:spPr>
          <a:xfrm>
            <a:off x="884902" y="2198286"/>
            <a:ext cx="151216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/>
              <a:t>训练</a:t>
            </a:r>
            <a:r>
              <a:rPr lang="zh-CN" altLang="en-US" sz="1200" dirty="0" smtClean="0"/>
              <a:t>过的</a:t>
            </a:r>
            <a:r>
              <a:rPr lang="en-US" altLang="zh-CN" sz="1200" dirty="0" smtClean="0"/>
              <a:t>RPN</a:t>
            </a:r>
            <a:r>
              <a:rPr lang="zh-CN" altLang="en-US" sz="1200" dirty="0" smtClean="0"/>
              <a:t>模型</a:t>
            </a:r>
            <a:endParaRPr lang="zh-CN" altLang="en-US" sz="1200" dirty="0"/>
          </a:p>
        </p:txBody>
      </p:sp>
      <p:cxnSp>
        <p:nvCxnSpPr>
          <p:cNvPr id="21" name="直接箭头连接符 20"/>
          <p:cNvCxnSpPr>
            <a:stCxn id="6" idx="2"/>
            <a:endCxn id="18" idx="0"/>
          </p:cNvCxnSpPr>
          <p:nvPr/>
        </p:nvCxnSpPr>
        <p:spPr>
          <a:xfrm>
            <a:off x="3093949" y="1838246"/>
            <a:ext cx="1560303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stCxn id="6" idx="2"/>
            <a:endCxn id="19" idx="0"/>
          </p:cNvCxnSpPr>
          <p:nvPr/>
        </p:nvCxnSpPr>
        <p:spPr>
          <a:xfrm flipH="1">
            <a:off x="1640986" y="1838246"/>
            <a:ext cx="1452963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>
            <a:stCxn id="4" idx="2"/>
            <a:endCxn id="19" idx="0"/>
          </p:cNvCxnSpPr>
          <p:nvPr/>
        </p:nvCxnSpPr>
        <p:spPr>
          <a:xfrm flipH="1">
            <a:off x="1640986" y="686118"/>
            <a:ext cx="156819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圆角矩形 25"/>
          <p:cNvSpPr/>
          <p:nvPr/>
        </p:nvSpPr>
        <p:spPr>
          <a:xfrm>
            <a:off x="2054671" y="2918366"/>
            <a:ext cx="2078555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/>
              <a:t>推</a:t>
            </a:r>
            <a:r>
              <a:rPr lang="zh-CN" altLang="en-US" sz="1200" dirty="0" smtClean="0"/>
              <a:t>断</a:t>
            </a:r>
            <a:r>
              <a:rPr lang="en-US" altLang="zh-CN" sz="1200" dirty="0" err="1" smtClean="0"/>
              <a:t>RPN_Class</a:t>
            </a:r>
            <a:r>
              <a:rPr lang="zh-CN" altLang="en-US" sz="1200" dirty="0" smtClean="0"/>
              <a:t>结果</a:t>
            </a:r>
            <a:r>
              <a:rPr lang="en-US" altLang="zh-CN" sz="1200" dirty="0" smtClean="0"/>
              <a:t>[18,25,9]</a:t>
            </a:r>
          </a:p>
          <a:p>
            <a:pPr algn="ctr"/>
            <a:r>
              <a:rPr lang="zh-CN" altLang="en-US" sz="1200" dirty="0"/>
              <a:t>推</a:t>
            </a:r>
            <a:r>
              <a:rPr lang="zh-CN" altLang="en-US" sz="1200" dirty="0" smtClean="0"/>
              <a:t>断</a:t>
            </a:r>
            <a:r>
              <a:rPr lang="en-US" altLang="zh-CN" sz="1200" dirty="0" err="1" smtClean="0"/>
              <a:t>RPN_Class</a:t>
            </a:r>
            <a:r>
              <a:rPr lang="zh-CN" altLang="en-US" sz="1200" dirty="0" smtClean="0"/>
              <a:t>结果</a:t>
            </a:r>
            <a:r>
              <a:rPr lang="en-US" altLang="zh-CN" sz="1200" dirty="0" smtClean="0"/>
              <a:t>[18,25,36]</a:t>
            </a:r>
          </a:p>
        </p:txBody>
      </p:sp>
      <p:cxnSp>
        <p:nvCxnSpPr>
          <p:cNvPr id="28" name="直接箭头连接符 27"/>
          <p:cNvCxnSpPr>
            <a:stCxn id="19" idx="2"/>
            <a:endCxn id="26" idx="0"/>
          </p:cNvCxnSpPr>
          <p:nvPr/>
        </p:nvCxnSpPr>
        <p:spPr>
          <a:xfrm>
            <a:off x="1640986" y="2558326"/>
            <a:ext cx="1452963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圆角矩形 28"/>
          <p:cNvSpPr/>
          <p:nvPr/>
        </p:nvSpPr>
        <p:spPr>
          <a:xfrm>
            <a:off x="1867197" y="3547964"/>
            <a:ext cx="249067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err="1" smtClean="0"/>
              <a:t>ROI_Pooling+NMS</a:t>
            </a:r>
            <a:r>
              <a:rPr lang="zh-CN" altLang="en-US" sz="1200" dirty="0" smtClean="0"/>
              <a:t>筛选上述结果</a:t>
            </a:r>
            <a:endParaRPr lang="en-US" altLang="zh-CN" sz="1200" dirty="0" smtClean="0"/>
          </a:p>
          <a:p>
            <a:pPr algn="ctr"/>
            <a:r>
              <a:rPr lang="zh-CN" altLang="en-US" sz="1200" dirty="0"/>
              <a:t>得</a:t>
            </a:r>
            <a:r>
              <a:rPr lang="zh-CN" altLang="en-US" sz="1200" dirty="0" smtClean="0"/>
              <a:t>到</a:t>
            </a:r>
            <a:r>
              <a:rPr lang="en-US" altLang="zh-CN" sz="1200" dirty="0" smtClean="0"/>
              <a:t>[300,4],</a:t>
            </a:r>
            <a:r>
              <a:rPr lang="zh-CN" altLang="en-US" sz="1200" dirty="0" smtClean="0"/>
              <a:t>表示</a:t>
            </a:r>
            <a:r>
              <a:rPr lang="en-US" altLang="zh-CN" sz="1200" dirty="0" smtClean="0"/>
              <a:t>300</a:t>
            </a:r>
            <a:r>
              <a:rPr lang="zh-CN" altLang="en-US" sz="1200" dirty="0" smtClean="0"/>
              <a:t>个</a:t>
            </a:r>
            <a:r>
              <a:rPr lang="en-US" altLang="zh-CN" sz="1200" dirty="0" smtClean="0"/>
              <a:t>anchors</a:t>
            </a:r>
          </a:p>
        </p:txBody>
      </p:sp>
      <p:cxnSp>
        <p:nvCxnSpPr>
          <p:cNvPr id="32" name="直接箭头连接符 31"/>
          <p:cNvCxnSpPr>
            <a:stCxn id="26" idx="2"/>
            <a:endCxn id="29" idx="0"/>
          </p:cNvCxnSpPr>
          <p:nvPr/>
        </p:nvCxnSpPr>
        <p:spPr>
          <a:xfrm>
            <a:off x="3093949" y="3278406"/>
            <a:ext cx="18587" cy="2695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左箭头标注 32"/>
          <p:cNvSpPr/>
          <p:nvPr/>
        </p:nvSpPr>
        <p:spPr>
          <a:xfrm>
            <a:off x="4416169" y="3436663"/>
            <a:ext cx="3036151" cy="582642"/>
          </a:xfrm>
          <a:prstGeom prst="leftArrowCallout">
            <a:avLst>
              <a:gd name="adj1" fmla="val 10135"/>
              <a:gd name="adj2" fmla="val 16506"/>
              <a:gd name="adj3" fmla="val 25000"/>
              <a:gd name="adj4" fmla="val 8029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900" dirty="0" smtClean="0"/>
              <a:t>不要被名字骗了</a:t>
            </a:r>
            <a:endParaRPr lang="en-US" altLang="zh-CN" sz="900" dirty="0" smtClean="0"/>
          </a:p>
          <a:p>
            <a:r>
              <a:rPr lang="zh-CN" altLang="en-US" sz="900" dirty="0" smtClean="0"/>
              <a:t>这里其实没有做</a:t>
            </a:r>
            <a:r>
              <a:rPr lang="en-US" altLang="zh-CN" sz="900" dirty="0" err="1" smtClean="0"/>
              <a:t>ROI_Pool</a:t>
            </a:r>
            <a:r>
              <a:rPr lang="zh-CN" altLang="en-US" sz="900" dirty="0" smtClean="0"/>
              <a:t>，就是将</a:t>
            </a:r>
            <a:r>
              <a:rPr lang="en-US" altLang="zh-CN" sz="900" dirty="0" smtClean="0"/>
              <a:t>anchors</a:t>
            </a:r>
            <a:r>
              <a:rPr lang="zh-CN" altLang="en-US" sz="900" dirty="0" smtClean="0"/>
              <a:t>的表示从</a:t>
            </a:r>
            <a:r>
              <a:rPr lang="en-US" altLang="zh-CN" sz="900" dirty="0"/>
              <a:t>[</a:t>
            </a:r>
            <a:r>
              <a:rPr lang="en-US" altLang="zh-CN" sz="900" dirty="0" smtClean="0"/>
              <a:t>18,25,9</a:t>
            </a:r>
            <a:r>
              <a:rPr lang="zh-CN" altLang="en-US" sz="900" dirty="0" smtClean="0"/>
              <a:t>*</a:t>
            </a:r>
            <a:r>
              <a:rPr lang="en-US" altLang="zh-CN" sz="900" dirty="0" smtClean="0"/>
              <a:t>4]</a:t>
            </a:r>
            <a:r>
              <a:rPr lang="zh-CN" altLang="en-US" sz="900" dirty="0" smtClean="0"/>
              <a:t>转换到</a:t>
            </a:r>
            <a:r>
              <a:rPr lang="en-US" altLang="zh-CN" sz="900" dirty="0" smtClean="0"/>
              <a:t>[18*25*9,4].</a:t>
            </a:r>
          </a:p>
          <a:p>
            <a:r>
              <a:rPr lang="zh-CN" altLang="en-US" sz="900" dirty="0"/>
              <a:t>然</a:t>
            </a:r>
            <a:r>
              <a:rPr lang="zh-CN" altLang="en-US" sz="900" dirty="0" smtClean="0"/>
              <a:t>后过一下</a:t>
            </a:r>
            <a:r>
              <a:rPr lang="en-US" altLang="zh-CN" sz="900" dirty="0" smtClean="0"/>
              <a:t>NMS</a:t>
            </a:r>
            <a:r>
              <a:rPr lang="zh-CN" altLang="en-US" sz="900" dirty="0"/>
              <a:t>筛选</a:t>
            </a:r>
          </a:p>
        </p:txBody>
      </p:sp>
      <p:sp>
        <p:nvSpPr>
          <p:cNvPr id="36" name="椭圆 35"/>
          <p:cNvSpPr/>
          <p:nvPr/>
        </p:nvSpPr>
        <p:spPr>
          <a:xfrm>
            <a:off x="6370313" y="182062"/>
            <a:ext cx="165618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训练流程</a:t>
            </a:r>
            <a:endParaRPr lang="zh-CN" altLang="en-US" dirty="0"/>
          </a:p>
        </p:txBody>
      </p:sp>
      <p:sp>
        <p:nvSpPr>
          <p:cNvPr id="37" name="圆角矩形 36"/>
          <p:cNvSpPr/>
          <p:nvPr/>
        </p:nvSpPr>
        <p:spPr>
          <a:xfrm>
            <a:off x="2315685" y="4233605"/>
            <a:ext cx="1608243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err="1" smtClean="0"/>
              <a:t>Cal_IOU</a:t>
            </a:r>
            <a:r>
              <a:rPr lang="zh-CN" altLang="en-US" sz="1200" dirty="0" smtClean="0"/>
              <a:t>过滤</a:t>
            </a:r>
            <a:r>
              <a:rPr lang="en-US" altLang="zh-CN" sz="1200" dirty="0" smtClean="0"/>
              <a:t>anchors</a:t>
            </a:r>
            <a:r>
              <a:rPr lang="zh-CN" altLang="en-US" sz="1200" dirty="0" smtClean="0"/>
              <a:t>，为后续训练准备数据</a:t>
            </a:r>
            <a:endParaRPr lang="zh-CN" altLang="en-US" sz="1200" dirty="0"/>
          </a:p>
        </p:txBody>
      </p:sp>
      <p:sp>
        <p:nvSpPr>
          <p:cNvPr id="38" name="左箭头标注 37"/>
          <p:cNvSpPr/>
          <p:nvPr/>
        </p:nvSpPr>
        <p:spPr>
          <a:xfrm>
            <a:off x="3978687" y="4118552"/>
            <a:ext cx="3761665" cy="570588"/>
          </a:xfrm>
          <a:prstGeom prst="leftArrowCallout">
            <a:avLst>
              <a:gd name="adj1" fmla="val 10135"/>
              <a:gd name="adj2" fmla="val 16506"/>
              <a:gd name="adj3" fmla="val 25000"/>
              <a:gd name="adj4" fmla="val 73638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900" dirty="0" smtClean="0"/>
              <a:t>1</a:t>
            </a:r>
            <a:r>
              <a:rPr lang="zh-CN" altLang="en-US" sz="900" dirty="0" smtClean="0"/>
              <a:t>、加入了</a:t>
            </a:r>
            <a:r>
              <a:rPr lang="en-US" altLang="zh-CN" sz="900" dirty="0" smtClean="0"/>
              <a:t>GT</a:t>
            </a:r>
            <a:r>
              <a:rPr lang="zh-CN" altLang="en-US" sz="900" dirty="0" smtClean="0"/>
              <a:t>信息。</a:t>
            </a:r>
            <a:endParaRPr lang="en-US" altLang="zh-CN" sz="900" dirty="0" smtClean="0"/>
          </a:p>
          <a:p>
            <a:r>
              <a:rPr lang="en-US" altLang="zh-CN" sz="900" dirty="0" smtClean="0"/>
              <a:t>2</a:t>
            </a:r>
            <a:r>
              <a:rPr lang="zh-CN" altLang="en-US" sz="900" dirty="0" smtClean="0"/>
              <a:t>、根据</a:t>
            </a:r>
            <a:r>
              <a:rPr lang="en-US" altLang="zh-CN" sz="900" dirty="0" smtClean="0"/>
              <a:t>anchors</a:t>
            </a:r>
            <a:r>
              <a:rPr lang="zh-CN" altLang="en-US" sz="900" dirty="0" smtClean="0"/>
              <a:t>和</a:t>
            </a:r>
            <a:r>
              <a:rPr lang="en-US" altLang="zh-CN" sz="900" dirty="0" smtClean="0"/>
              <a:t>GT</a:t>
            </a:r>
            <a:r>
              <a:rPr lang="zh-CN" altLang="en-US" sz="900" dirty="0" smtClean="0"/>
              <a:t>的</a:t>
            </a:r>
            <a:r>
              <a:rPr lang="en-US" altLang="zh-CN" sz="900" dirty="0" smtClean="0"/>
              <a:t>IOU</a:t>
            </a:r>
            <a:r>
              <a:rPr lang="zh-CN" altLang="en-US" sz="900" dirty="0" smtClean="0"/>
              <a:t>，筛选</a:t>
            </a:r>
            <a:r>
              <a:rPr lang="en-US" altLang="zh-CN" sz="900" dirty="0" smtClean="0"/>
              <a:t>anchors</a:t>
            </a:r>
            <a:r>
              <a:rPr lang="zh-CN" altLang="en-US" sz="900" dirty="0" smtClean="0"/>
              <a:t>，</a:t>
            </a:r>
            <a:endParaRPr lang="en-US" altLang="zh-CN" sz="900" dirty="0" smtClean="0"/>
          </a:p>
          <a:p>
            <a:r>
              <a:rPr lang="en-US" altLang="zh-CN" sz="900" dirty="0" smtClean="0"/>
              <a:t>3</a:t>
            </a:r>
            <a:r>
              <a:rPr lang="zh-CN" altLang="en-US" sz="900" dirty="0" smtClean="0"/>
              <a:t>、并为每个</a:t>
            </a:r>
            <a:r>
              <a:rPr lang="en-US" altLang="zh-CN" sz="900" dirty="0" smtClean="0"/>
              <a:t>anchors</a:t>
            </a:r>
            <a:r>
              <a:rPr lang="zh-CN" altLang="en-US" sz="900" dirty="0" smtClean="0"/>
              <a:t>分配类别</a:t>
            </a:r>
            <a:r>
              <a:rPr lang="en-US" altLang="zh-CN" sz="900" dirty="0" smtClean="0"/>
              <a:t>(</a:t>
            </a:r>
            <a:r>
              <a:rPr lang="en-US" altLang="zh-CN" sz="900" dirty="0" err="1" smtClean="0"/>
              <a:t>person,phone,car,bg</a:t>
            </a:r>
            <a:r>
              <a:rPr lang="en-US" altLang="zh-CN" sz="900" dirty="0" smtClean="0"/>
              <a:t>)</a:t>
            </a:r>
            <a:endParaRPr lang="zh-CN" altLang="en-US" sz="900" dirty="0"/>
          </a:p>
        </p:txBody>
      </p:sp>
      <p:cxnSp>
        <p:nvCxnSpPr>
          <p:cNvPr id="40" name="直接箭头连接符 39"/>
          <p:cNvCxnSpPr>
            <a:stCxn id="29" idx="2"/>
            <a:endCxn id="37" idx="0"/>
          </p:cNvCxnSpPr>
          <p:nvPr/>
        </p:nvCxnSpPr>
        <p:spPr>
          <a:xfrm>
            <a:off x="3112536" y="3908004"/>
            <a:ext cx="7271" cy="3256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圆角矩形 40"/>
          <p:cNvSpPr/>
          <p:nvPr/>
        </p:nvSpPr>
        <p:spPr>
          <a:xfrm>
            <a:off x="2056745" y="4905164"/>
            <a:ext cx="2126123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/>
              <a:t>从过滤过的</a:t>
            </a:r>
            <a:r>
              <a:rPr lang="en-US" altLang="zh-CN" sz="1200" dirty="0" smtClean="0"/>
              <a:t>anchors</a:t>
            </a:r>
            <a:r>
              <a:rPr lang="zh-CN" altLang="en-US" sz="1200" dirty="0" smtClean="0"/>
              <a:t>中采样，得到训练后续网络用的数据</a:t>
            </a:r>
            <a:endParaRPr lang="zh-CN" altLang="en-US" sz="1200" dirty="0"/>
          </a:p>
        </p:txBody>
      </p:sp>
      <p:sp>
        <p:nvSpPr>
          <p:cNvPr id="42" name="左箭头标注 41"/>
          <p:cNvSpPr/>
          <p:nvPr/>
        </p:nvSpPr>
        <p:spPr>
          <a:xfrm>
            <a:off x="4164143" y="4871898"/>
            <a:ext cx="2928138" cy="537322"/>
          </a:xfrm>
          <a:prstGeom prst="leftArrowCallout">
            <a:avLst>
              <a:gd name="adj1" fmla="val 10135"/>
              <a:gd name="adj2" fmla="val 16506"/>
              <a:gd name="adj3" fmla="val 25000"/>
              <a:gd name="adj4" fmla="val 73638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900" dirty="0" smtClean="0"/>
              <a:t>1</a:t>
            </a:r>
            <a:r>
              <a:rPr lang="zh-CN" altLang="en-US" sz="900" dirty="0" smtClean="0"/>
              <a:t>、尽量保证训练数据中</a:t>
            </a:r>
            <a:r>
              <a:rPr lang="en-US" altLang="zh-CN" sz="900" dirty="0" err="1" smtClean="0"/>
              <a:t>bg</a:t>
            </a:r>
            <a:r>
              <a:rPr lang="zh-CN" altLang="en-US" sz="900" dirty="0" smtClean="0"/>
              <a:t>和非</a:t>
            </a:r>
            <a:r>
              <a:rPr lang="en-US" altLang="zh-CN" sz="900" dirty="0" err="1" smtClean="0"/>
              <a:t>bg</a:t>
            </a:r>
            <a:r>
              <a:rPr lang="zh-CN" altLang="en-US" sz="900" dirty="0" smtClean="0"/>
              <a:t>样本比例在</a:t>
            </a:r>
            <a:r>
              <a:rPr lang="en-US" altLang="zh-CN" sz="900" dirty="0" smtClean="0"/>
              <a:t>1:1</a:t>
            </a:r>
          </a:p>
          <a:p>
            <a:r>
              <a:rPr lang="en-US" altLang="zh-CN" sz="900" dirty="0" smtClean="0"/>
              <a:t>2</a:t>
            </a:r>
            <a:r>
              <a:rPr lang="zh-CN" altLang="en-US" sz="900" dirty="0" smtClean="0"/>
              <a:t>、代码中给的是每次训练</a:t>
            </a:r>
            <a:r>
              <a:rPr lang="en-US" altLang="zh-CN" sz="900" dirty="0" smtClean="0"/>
              <a:t>anchors</a:t>
            </a:r>
            <a:r>
              <a:rPr lang="zh-CN" altLang="en-US" sz="900" dirty="0" smtClean="0"/>
              <a:t>是</a:t>
            </a:r>
            <a:r>
              <a:rPr lang="en-US" altLang="zh-CN" sz="900" dirty="0" smtClean="0"/>
              <a:t>4</a:t>
            </a:r>
            <a:endParaRPr lang="zh-CN" altLang="en-US" sz="900" dirty="0"/>
          </a:p>
        </p:txBody>
      </p:sp>
      <p:sp>
        <p:nvSpPr>
          <p:cNvPr id="43" name="圆角矩形 42"/>
          <p:cNvSpPr/>
          <p:nvPr/>
        </p:nvSpPr>
        <p:spPr>
          <a:xfrm>
            <a:off x="2068948" y="5661248"/>
            <a:ext cx="2126123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/>
              <a:t>将选好的数据，送入后续的网络</a:t>
            </a:r>
            <a:endParaRPr lang="zh-CN" altLang="en-US" sz="1200" dirty="0"/>
          </a:p>
        </p:txBody>
      </p:sp>
      <p:cxnSp>
        <p:nvCxnSpPr>
          <p:cNvPr id="48" name="直接箭头连接符 47"/>
          <p:cNvCxnSpPr>
            <a:stCxn id="37" idx="2"/>
            <a:endCxn id="41" idx="0"/>
          </p:cNvCxnSpPr>
          <p:nvPr/>
        </p:nvCxnSpPr>
        <p:spPr>
          <a:xfrm>
            <a:off x="3119807" y="4593645"/>
            <a:ext cx="0" cy="311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左箭头标注 48"/>
          <p:cNvSpPr/>
          <p:nvPr/>
        </p:nvSpPr>
        <p:spPr>
          <a:xfrm>
            <a:off x="4195072" y="5661248"/>
            <a:ext cx="2897210" cy="426572"/>
          </a:xfrm>
          <a:prstGeom prst="leftArrowCallout">
            <a:avLst>
              <a:gd name="adj1" fmla="val 10135"/>
              <a:gd name="adj2" fmla="val 16506"/>
              <a:gd name="adj3" fmla="val 25000"/>
              <a:gd name="adj4" fmla="val 73638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900" dirty="0" smtClean="0"/>
              <a:t>1</a:t>
            </a:r>
            <a:r>
              <a:rPr lang="zh-CN" altLang="en-US" sz="900" dirty="0" smtClean="0"/>
              <a:t>、类似</a:t>
            </a:r>
            <a:r>
              <a:rPr lang="en-US" altLang="zh-CN" sz="900" dirty="0" err="1" smtClean="0"/>
              <a:t>SPPNet</a:t>
            </a:r>
            <a:r>
              <a:rPr lang="zh-CN" altLang="en-US" sz="900" dirty="0" smtClean="0"/>
              <a:t>的</a:t>
            </a:r>
            <a:r>
              <a:rPr lang="en-US" altLang="zh-CN" sz="900" dirty="0" smtClean="0"/>
              <a:t>ROI_POOL</a:t>
            </a:r>
            <a:r>
              <a:rPr lang="zh-CN" altLang="en-US" sz="900" dirty="0" smtClean="0"/>
              <a:t>过程在这里面进行</a:t>
            </a:r>
            <a:endParaRPr lang="zh-CN" altLang="en-US" sz="900" dirty="0"/>
          </a:p>
        </p:txBody>
      </p:sp>
      <p:cxnSp>
        <p:nvCxnSpPr>
          <p:cNvPr id="51" name="直接箭头连接符 50"/>
          <p:cNvCxnSpPr>
            <a:stCxn id="41" idx="2"/>
            <a:endCxn id="43" idx="0"/>
          </p:cNvCxnSpPr>
          <p:nvPr/>
        </p:nvCxnSpPr>
        <p:spPr>
          <a:xfrm>
            <a:off x="3119807" y="5409220"/>
            <a:ext cx="12203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圆角矩形 51"/>
          <p:cNvSpPr/>
          <p:nvPr/>
        </p:nvSpPr>
        <p:spPr>
          <a:xfrm>
            <a:off x="2085588" y="6381328"/>
            <a:ext cx="2078555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/>
              <a:t>推</a:t>
            </a:r>
            <a:r>
              <a:rPr lang="zh-CN" altLang="en-US" sz="1200" dirty="0" smtClean="0"/>
              <a:t>断</a:t>
            </a:r>
            <a:r>
              <a:rPr lang="en-US" altLang="zh-CN" sz="1200" dirty="0" err="1" smtClean="0"/>
              <a:t>Final_Class</a:t>
            </a:r>
            <a:r>
              <a:rPr lang="zh-CN" altLang="en-US" sz="1200" dirty="0" smtClean="0"/>
              <a:t>结果</a:t>
            </a:r>
            <a:r>
              <a:rPr lang="en-US" altLang="zh-CN" sz="1200" dirty="0" smtClean="0"/>
              <a:t>[4,4]</a:t>
            </a:r>
          </a:p>
          <a:p>
            <a:pPr algn="ctr"/>
            <a:r>
              <a:rPr lang="zh-CN" altLang="en-US" sz="1200" dirty="0"/>
              <a:t>推</a:t>
            </a:r>
            <a:r>
              <a:rPr lang="zh-CN" altLang="en-US" sz="1200" dirty="0" smtClean="0"/>
              <a:t>断</a:t>
            </a:r>
            <a:r>
              <a:rPr lang="en-US" altLang="zh-CN" sz="1200" dirty="0" err="1" smtClean="0"/>
              <a:t>Final_Reg</a:t>
            </a:r>
            <a:r>
              <a:rPr lang="zh-CN" altLang="en-US" sz="1200" dirty="0" smtClean="0"/>
              <a:t>结果</a:t>
            </a:r>
            <a:r>
              <a:rPr lang="en-US" altLang="zh-CN" sz="1200" dirty="0" smtClean="0"/>
              <a:t>[4,12]</a:t>
            </a:r>
          </a:p>
        </p:txBody>
      </p:sp>
      <p:sp>
        <p:nvSpPr>
          <p:cNvPr id="54" name="左箭头标注 53"/>
          <p:cNvSpPr/>
          <p:nvPr/>
        </p:nvSpPr>
        <p:spPr>
          <a:xfrm>
            <a:off x="4164144" y="6165304"/>
            <a:ext cx="3576208" cy="607313"/>
          </a:xfrm>
          <a:prstGeom prst="leftArrowCallout">
            <a:avLst>
              <a:gd name="adj1" fmla="val 10135"/>
              <a:gd name="adj2" fmla="val 16506"/>
              <a:gd name="adj3" fmla="val 25000"/>
              <a:gd name="adj4" fmla="val 73638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900" dirty="0" smtClean="0"/>
              <a:t>1</a:t>
            </a:r>
            <a:r>
              <a:rPr lang="zh-CN" altLang="en-US" sz="900" dirty="0" smtClean="0"/>
              <a:t>、</a:t>
            </a:r>
            <a:r>
              <a:rPr lang="zh-CN" altLang="en-US" sz="900" dirty="0"/>
              <a:t>第一</a:t>
            </a:r>
            <a:r>
              <a:rPr lang="zh-CN" altLang="en-US" sz="900" dirty="0" smtClean="0"/>
              <a:t>个</a:t>
            </a:r>
            <a:r>
              <a:rPr lang="en-US" altLang="zh-CN" sz="900" dirty="0" smtClean="0"/>
              <a:t>4</a:t>
            </a:r>
            <a:r>
              <a:rPr lang="zh-CN" altLang="en-US" sz="900" dirty="0" smtClean="0"/>
              <a:t>，表示每次都预测</a:t>
            </a:r>
            <a:r>
              <a:rPr lang="en-US" altLang="zh-CN" sz="900" dirty="0" smtClean="0"/>
              <a:t>4</a:t>
            </a:r>
            <a:r>
              <a:rPr lang="zh-CN" altLang="en-US" sz="900" dirty="0" smtClean="0"/>
              <a:t>个</a:t>
            </a:r>
            <a:r>
              <a:rPr lang="en-US" altLang="zh-CN" sz="900" dirty="0" smtClean="0"/>
              <a:t>anchors</a:t>
            </a:r>
          </a:p>
          <a:p>
            <a:r>
              <a:rPr lang="en-US" altLang="zh-CN" sz="900" dirty="0" smtClean="0"/>
              <a:t>2</a:t>
            </a:r>
            <a:r>
              <a:rPr lang="zh-CN" altLang="en-US" sz="900" dirty="0" smtClean="0"/>
              <a:t>、</a:t>
            </a:r>
            <a:r>
              <a:rPr lang="en-US" altLang="zh-CN" sz="900" dirty="0" smtClean="0"/>
              <a:t>class</a:t>
            </a:r>
            <a:r>
              <a:rPr lang="zh-CN" altLang="en-US" sz="900" dirty="0" smtClean="0"/>
              <a:t>中第二个</a:t>
            </a:r>
            <a:r>
              <a:rPr lang="en-US" altLang="zh-CN" sz="900" dirty="0" smtClean="0"/>
              <a:t>4</a:t>
            </a:r>
            <a:r>
              <a:rPr lang="zh-CN" altLang="en-US" sz="900" dirty="0" smtClean="0"/>
              <a:t>，表示</a:t>
            </a:r>
            <a:r>
              <a:rPr lang="en-US" altLang="zh-CN" sz="900" dirty="0" smtClean="0"/>
              <a:t>4</a:t>
            </a:r>
            <a:r>
              <a:rPr lang="zh-CN" altLang="en-US" sz="900" dirty="0" smtClean="0"/>
              <a:t>个类别的预测结果</a:t>
            </a:r>
            <a:endParaRPr lang="en-US" altLang="zh-CN" sz="900" dirty="0" smtClean="0"/>
          </a:p>
          <a:p>
            <a:r>
              <a:rPr lang="en-US" altLang="zh-CN" sz="900" dirty="0" smtClean="0"/>
              <a:t>3</a:t>
            </a:r>
            <a:r>
              <a:rPr lang="zh-CN" altLang="en-US" sz="900" dirty="0" smtClean="0"/>
              <a:t>、</a:t>
            </a:r>
            <a:r>
              <a:rPr lang="en-US" altLang="zh-CN" sz="900" dirty="0" err="1" smtClean="0"/>
              <a:t>reg</a:t>
            </a:r>
            <a:r>
              <a:rPr lang="zh-CN" altLang="en-US" sz="900" dirty="0" smtClean="0"/>
              <a:t>中第二个</a:t>
            </a:r>
            <a:r>
              <a:rPr lang="en-US" altLang="zh-CN" sz="900" dirty="0" smtClean="0"/>
              <a:t>12</a:t>
            </a:r>
            <a:r>
              <a:rPr lang="zh-CN" altLang="en-US" sz="900" dirty="0" smtClean="0"/>
              <a:t>，表示除了</a:t>
            </a:r>
            <a:r>
              <a:rPr lang="en-US" altLang="zh-CN" sz="900" dirty="0" err="1" smtClean="0"/>
              <a:t>bg</a:t>
            </a:r>
            <a:r>
              <a:rPr lang="zh-CN" altLang="en-US" sz="900" dirty="0" smtClean="0"/>
              <a:t>类别以外，三个类别的坐标回归值</a:t>
            </a:r>
            <a:endParaRPr lang="zh-CN" altLang="en-US" sz="900" dirty="0"/>
          </a:p>
        </p:txBody>
      </p:sp>
      <p:cxnSp>
        <p:nvCxnSpPr>
          <p:cNvPr id="58" name="直接箭头连接符 57"/>
          <p:cNvCxnSpPr>
            <a:stCxn id="43" idx="2"/>
            <a:endCxn id="52" idx="0"/>
          </p:cNvCxnSpPr>
          <p:nvPr/>
        </p:nvCxnSpPr>
        <p:spPr>
          <a:xfrm flipH="1">
            <a:off x="3124866" y="6165304"/>
            <a:ext cx="714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282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2942</TotalTime>
  <Words>400</Words>
  <Application>Microsoft Office PowerPoint</Application>
  <PresentationFormat>全屏显示(4:3)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PowerPoint 演示文稿</vt:lpstr>
      <vt:lpstr>PowerPoint 演示文稿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Windows7</dc:creator>
  <cp:lastModifiedBy>Windows7</cp:lastModifiedBy>
  <cp:revision>6</cp:revision>
  <dcterms:created xsi:type="dcterms:W3CDTF">2019-02-13T08:11:49Z</dcterms:created>
  <dcterms:modified xsi:type="dcterms:W3CDTF">2019-02-15T09:14:10Z</dcterms:modified>
</cp:coreProperties>
</file>