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3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84" r:id="rId11"/>
    <p:sldId id="285" r:id="rId12"/>
    <p:sldId id="286" r:id="rId13"/>
    <p:sldId id="291" r:id="rId14"/>
    <p:sldId id="292" r:id="rId15"/>
    <p:sldId id="293" r:id="rId16"/>
    <p:sldId id="275" r:id="rId17"/>
    <p:sldId id="277" r:id="rId18"/>
    <p:sldId id="263" r:id="rId19"/>
    <p:sldId id="264" r:id="rId20"/>
    <p:sldId id="265" r:id="rId21"/>
    <p:sldId id="266" r:id="rId22"/>
    <p:sldId id="276" r:id="rId23"/>
    <p:sldId id="268" r:id="rId24"/>
    <p:sldId id="270" r:id="rId25"/>
    <p:sldId id="271" r:id="rId26"/>
    <p:sldId id="272" r:id="rId27"/>
    <p:sldId id="273" r:id="rId28"/>
    <p:sldId id="274" r:id="rId29"/>
    <p:sldId id="278" r:id="rId30"/>
    <p:sldId id="279" r:id="rId31"/>
    <p:sldId id="280" r:id="rId32"/>
    <p:sldId id="281" r:id="rId34"/>
    <p:sldId id="282" r:id="rId35"/>
    <p:sldId id="283" r:id="rId36"/>
    <p:sldId id="287" r:id="rId37"/>
    <p:sldId id="288" r:id="rId38"/>
    <p:sldId id="289" r:id="rId39"/>
    <p:sldId id="290" r:id="rId40"/>
    <p:sldId id="29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4" Type="http://schemas.openxmlformats.org/officeDocument/2006/relationships/tableStyles" Target="tableStyles.xml"/><Relationship Id="rId43" Type="http://schemas.openxmlformats.org/officeDocument/2006/relationships/viewProps" Target="viewProps.xml"/><Relationship Id="rId42" Type="http://schemas.openxmlformats.org/officeDocument/2006/relationships/presProps" Target="presProps.xml"/><Relationship Id="rId41" Type="http://schemas.openxmlformats.org/officeDocument/2006/relationships/slide" Target="slides/slide37.xml"/><Relationship Id="rId40" Type="http://schemas.openxmlformats.org/officeDocument/2006/relationships/slide" Target="slides/slide36.xml"/><Relationship Id="rId4" Type="http://schemas.openxmlformats.org/officeDocument/2006/relationships/slide" Target="slides/slide1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3" Type="http://schemas.openxmlformats.org/officeDocument/2006/relationships/notesMaster" Target="notesMasters/notesMaster1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8BC57-5AB8-4D79-B1E5-81EFCBC3B20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777E3-3611-463F-B113-187A5B30BB7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777E3-3611-463F-B113-187A5B30BB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  <a:p>
            <a:pPr lvl="5"/>
            <a:r>
              <a:rPr lang="en-US" dirty="0"/>
              <a:t>6</a:t>
            </a:r>
            <a:endParaRPr lang="en-US" dirty="0"/>
          </a:p>
          <a:p>
            <a:pPr lvl="6"/>
            <a:r>
              <a:rPr lang="en-US" dirty="0"/>
              <a:t>7</a:t>
            </a:r>
            <a:endParaRPr lang="en-US" dirty="0"/>
          </a:p>
          <a:p>
            <a:pPr lvl="7"/>
            <a:r>
              <a:rPr lang="en-US" dirty="0"/>
              <a:t>8</a:t>
            </a:r>
            <a:endParaRPr lang="en-US" dirty="0"/>
          </a:p>
          <a:p>
            <a:pPr lvl="8"/>
            <a:r>
              <a:rPr lang="en-US" dirty="0"/>
              <a:t>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8E32C-2EDD-47C0-976F-D9094421A4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B110F-AD2D-403D-8679-F9C66F9E30A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http://www.lydsy.com/JudgeOnline/problem.php?id=1306" TargetMode="External"/><Relationship Id="rId1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https://www.luogu.org/problem/show?pid=2324" TargetMode="External"/><Relationship Id="rId1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hyperlink" Target="https://www.luogu.org/problem/show?pid=1379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https://cn.vjudge.net/problem/UVA-10181" TargetMode="External"/><Relationship Id="rId1" Type="http://schemas.openxmlformats.org/officeDocument/2006/relationships/hyperlink" Target="http://blog.csdn.net/ouxijv/article/details/7203027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hyperlink" Target="https://www.luogu.org/problem/show?pid=248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hyperlink" Target="https://www.luogu.org/problem/show?pid=2668" TargetMode="External"/><Relationship Id="rId1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hyperlink" Target="http://www.lydsy.com/JudgeOnline/problem.php?id=102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9600" dirty="0"/>
              <a:t>搜索</a:t>
            </a:r>
            <a:endParaRPr lang="zh-CN" altLang="en-US" sz="9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sz="2800" dirty="0" smtClean="0"/>
          </a:p>
          <a:p>
            <a:r>
              <a:rPr lang="en-US" altLang="zh-CN" sz="2800" dirty="0"/>
              <a:t>	</a:t>
            </a:r>
            <a:r>
              <a:rPr lang="en-US" altLang="zh-CN" sz="2800" dirty="0" smtClean="0"/>
              <a:t>					</a:t>
            </a:r>
            <a:r>
              <a:rPr lang="zh-CN" altLang="en-US" sz="2800" dirty="0" smtClean="0"/>
              <a:t>张维璞 贾子琪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看着是二分吧，答案都要精确到小数点后六位了</a:t>
            </a:r>
            <a:endParaRPr lang="en-US" altLang="zh-CN" sz="2400" dirty="0" smtClean="0"/>
          </a:p>
          <a:p>
            <a:r>
              <a:rPr lang="zh-CN" altLang="en-US" sz="2400" dirty="0" smtClean="0"/>
              <a:t>实际上我们注意到</a:t>
            </a:r>
            <a:r>
              <a:rPr lang="en-US" altLang="zh-CN" sz="2400" dirty="0"/>
              <a:t>1 &lt;= N &lt;= 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就应该可以意识到可以乱搞</a:t>
            </a:r>
            <a:endParaRPr lang="en-US" altLang="zh-CN" sz="2400" dirty="0" smtClean="0"/>
          </a:p>
          <a:p>
            <a:r>
              <a:rPr lang="zh-CN" altLang="en-US" sz="2400" dirty="0" smtClean="0"/>
              <a:t>我们直接</a:t>
            </a:r>
            <a:r>
              <a:rPr lang="en-US" altLang="zh-CN" sz="2400" dirty="0" smtClean="0"/>
              <a:t>DFS</a:t>
            </a:r>
            <a:r>
              <a:rPr lang="zh-CN" altLang="en-US" sz="2400" dirty="0" smtClean="0"/>
              <a:t>就切了。直接枚举切的位置，搜出来每一种状态即可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[CQOI2009</a:t>
            </a:r>
            <a:r>
              <a:rPr lang="en-US" altLang="zh-CN" dirty="0" smtClean="0"/>
              <a:t>]</a:t>
            </a:r>
            <a:br>
              <a:rPr lang="en-US" altLang="zh-CN" dirty="0" smtClean="0"/>
            </a:br>
            <a:r>
              <a:rPr lang="en-US" altLang="zh-CN" dirty="0" smtClean="0"/>
              <a:t>match</a:t>
            </a:r>
            <a:r>
              <a:rPr lang="zh-CN" altLang="en-US" dirty="0" smtClean="0"/>
              <a:t>循环赛</a:t>
            </a:r>
            <a:endParaRPr lang="zh-CN" altLang="en-US" dirty="0"/>
          </a:p>
        </p:txBody>
      </p:sp>
      <p:pic>
        <p:nvPicPr>
          <p:cNvPr id="1026" name="Picture 2" descr="http://www.lydsy.com/JudgeOnline/images/1306.jpg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715" y="527299"/>
            <a:ext cx="7468594" cy="479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9199418" y="5708073"/>
            <a:ext cx="1288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N&lt;=8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672915" y="5384907"/>
            <a:ext cx="3930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linkClick r:id="rId2"/>
              </a:rPr>
              <a:t>http://www.lydsy.com/JudgeOnline/problem.php?id=1306</a:t>
            </a:r>
            <a:endParaRPr lang="zh-CN" alt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N&lt;=8</a:t>
            </a:r>
            <a:r>
              <a:rPr lang="zh-CN" altLang="en-US" sz="2400" dirty="0" smtClean="0"/>
              <a:t>这就可以是个搜索了</a:t>
            </a:r>
            <a:endParaRPr lang="en-US" altLang="zh-CN" sz="2400" dirty="0" smtClean="0"/>
          </a:p>
          <a:p>
            <a:r>
              <a:rPr lang="zh-CN" altLang="en-US" sz="2400" dirty="0" smtClean="0"/>
              <a:t>有没有哪个同学想讲讲怎么搞不会</a:t>
            </a:r>
            <a:r>
              <a:rPr lang="en-US" altLang="zh-CN" sz="2400" dirty="0" smtClean="0"/>
              <a:t>TLE</a:t>
            </a:r>
            <a:r>
              <a:rPr lang="zh-CN" altLang="en-US" sz="2400" dirty="0" smtClean="0"/>
              <a:t>？</a:t>
            </a:r>
            <a:endParaRPr lang="zh-CN" altLang="en-US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剪枝策略有几个</a:t>
            </a:r>
            <a:endParaRPr lang="en-US" altLang="zh-CN" sz="2400" dirty="0" smtClean="0"/>
          </a:p>
          <a:p>
            <a:r>
              <a:rPr lang="zh-CN" altLang="en-US" sz="2400" dirty="0" smtClean="0"/>
              <a:t>首先我们只需要搜一半的胜负状态（显然）</a:t>
            </a:r>
            <a:endParaRPr lang="en-US" altLang="zh-CN" sz="2400" dirty="0" smtClean="0"/>
          </a:p>
          <a:p>
            <a:r>
              <a:rPr lang="zh-CN" altLang="en-US" sz="2400" dirty="0" smtClean="0"/>
              <a:t>然后如果当前在第</a:t>
            </a:r>
            <a:r>
              <a:rPr lang="en-US" altLang="zh-CN" sz="2400" dirty="0" smtClean="0"/>
              <a:t>k</a:t>
            </a:r>
            <a:r>
              <a:rPr lang="zh-CN" altLang="en-US" sz="2400" dirty="0" smtClean="0"/>
              <a:t>场，如果后面全胜，即</a:t>
            </a:r>
            <a:r>
              <a:rPr lang="en-US" altLang="zh-CN" sz="2400" dirty="0" smtClean="0"/>
              <a:t>score+=(n-k)*3</a:t>
            </a:r>
            <a:r>
              <a:rPr lang="zh-CN" altLang="en-US" sz="2400" dirty="0" smtClean="0"/>
              <a:t>之后仍要小于最终的得分，就直接剪枝</a:t>
            </a:r>
            <a:endParaRPr lang="en-US" altLang="zh-CN" sz="2400" dirty="0" smtClean="0"/>
          </a:p>
          <a:p>
            <a:r>
              <a:rPr lang="zh-CN" altLang="en-US" sz="2400" dirty="0" smtClean="0"/>
              <a:t>如果当前得分已经超过最终得分，也剪枝</a:t>
            </a:r>
            <a:endParaRPr lang="en-US" altLang="zh-CN" sz="2400" dirty="0" smtClean="0"/>
          </a:p>
          <a:p>
            <a:r>
              <a:rPr lang="zh-CN" altLang="en-US" sz="2400" dirty="0" smtClean="0"/>
              <a:t>如果已经搜过前</a:t>
            </a:r>
            <a:r>
              <a:rPr lang="en-US" altLang="zh-CN" sz="2400" dirty="0" smtClean="0"/>
              <a:t>n-1</a:t>
            </a:r>
            <a:r>
              <a:rPr lang="zh-CN" altLang="en-US" sz="2400" dirty="0" smtClean="0"/>
              <a:t>种，第</a:t>
            </a:r>
            <a:r>
              <a:rPr lang="en-US" altLang="zh-CN" sz="2400" dirty="0" smtClean="0"/>
              <a:t>n</a:t>
            </a:r>
            <a:r>
              <a:rPr lang="zh-CN" altLang="en-US" sz="2400" dirty="0" smtClean="0"/>
              <a:t>种就不再搜了，直接算出来最后一场的得分，常数</a:t>
            </a:r>
            <a:r>
              <a:rPr lang="en-US" altLang="zh-CN" sz="2400" dirty="0" smtClean="0"/>
              <a:t>/=2</a:t>
            </a:r>
            <a:endParaRPr lang="en-US" altLang="zh-CN" sz="2400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与</a:t>
            </a:r>
            <a:r>
              <a:rPr lang="en-US" altLang="zh-CN" dirty="0"/>
              <a:t>IDA</a:t>
            </a:r>
            <a:r>
              <a:rPr lang="zh-CN" altLang="en-US" dirty="0"/>
              <a:t>*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A∗ </a:t>
            </a:r>
            <a:r>
              <a:rPr lang="zh-CN" altLang="en-US" sz="2400" dirty="0"/>
              <a:t>和 </a:t>
            </a:r>
            <a:r>
              <a:rPr lang="en-US" altLang="zh-CN" sz="2400" dirty="0"/>
              <a:t>IDA∗ </a:t>
            </a:r>
            <a:r>
              <a:rPr lang="zh-CN" altLang="en-US" sz="2400" dirty="0"/>
              <a:t>算法中，对每个状态 </a:t>
            </a:r>
            <a:r>
              <a:rPr lang="en-US" altLang="zh-CN" sz="2400" dirty="0"/>
              <a:t>x </a:t>
            </a:r>
            <a:r>
              <a:rPr lang="zh-CN" altLang="en-US" sz="2400" dirty="0"/>
              <a:t>引入一个估价函数 </a:t>
            </a:r>
            <a:r>
              <a:rPr lang="en-US" altLang="zh-CN" sz="2400" dirty="0"/>
              <a:t>f(x) = g(x) + h(x), </a:t>
            </a:r>
            <a:r>
              <a:rPr lang="zh-CN" altLang="en-US" sz="2400" dirty="0"/>
              <a:t>其中 </a:t>
            </a:r>
            <a:r>
              <a:rPr lang="en-US" altLang="zh-CN" sz="2400" dirty="0"/>
              <a:t>g(x) </a:t>
            </a:r>
            <a:r>
              <a:rPr lang="zh-CN" altLang="en-US" sz="2400" dirty="0"/>
              <a:t>是目前状态的实际代价，而 </a:t>
            </a:r>
            <a:r>
              <a:rPr lang="en-US" altLang="zh-CN" sz="2400" dirty="0"/>
              <a:t>h(x) </a:t>
            </a:r>
            <a:r>
              <a:rPr lang="zh-CN" altLang="en-US" sz="2400" dirty="0"/>
              <a:t>是目前状态到目标状态的估计代价。 </a:t>
            </a:r>
            <a:endParaRPr lang="en-US" altLang="zh-CN" sz="2400" dirty="0"/>
          </a:p>
          <a:p>
            <a:r>
              <a:rPr lang="zh-CN" altLang="en-US" sz="2400" dirty="0"/>
              <a:t>在 </a:t>
            </a:r>
            <a:r>
              <a:rPr lang="en-US" altLang="zh-CN" sz="2400" dirty="0"/>
              <a:t>A∗ </a:t>
            </a:r>
            <a:r>
              <a:rPr lang="zh-CN" altLang="en-US" sz="2400" dirty="0"/>
              <a:t>算法中，估价函数的作用是调整搜索顺序。而在 </a:t>
            </a:r>
            <a:r>
              <a:rPr lang="en-US" altLang="zh-CN" sz="2400" dirty="0"/>
              <a:t>IDA∗ </a:t>
            </a:r>
            <a:r>
              <a:rPr lang="zh-CN" altLang="en-US" sz="2400" dirty="0"/>
              <a:t>中，估价 函数作为最优性剪枝出现。 显然，为了保证搜索结果的正确性，</a:t>
            </a:r>
            <a:r>
              <a:rPr lang="en-US" altLang="zh-CN" sz="2400" dirty="0"/>
              <a:t>h(x) </a:t>
            </a:r>
            <a:r>
              <a:rPr lang="zh-CN" altLang="en-US" sz="2400" dirty="0"/>
              <a:t>不能大于当前状态到目标状 态的最优值。 特殊地，当 </a:t>
            </a:r>
            <a:r>
              <a:rPr lang="en-US" altLang="zh-CN" sz="2400" dirty="0"/>
              <a:t>h(x) = 0 </a:t>
            </a:r>
            <a:r>
              <a:rPr lang="zh-CN" altLang="en-US" sz="2400" dirty="0"/>
              <a:t>时，</a:t>
            </a:r>
            <a:r>
              <a:rPr lang="en-US" altLang="zh-CN" sz="2400" dirty="0"/>
              <a:t>A∗ </a:t>
            </a:r>
            <a:r>
              <a:rPr lang="zh-CN" altLang="en-US" sz="2400" dirty="0"/>
              <a:t>和 </a:t>
            </a:r>
            <a:r>
              <a:rPr lang="en-US" altLang="zh-CN" sz="2400" dirty="0"/>
              <a:t>IDA∗ </a:t>
            </a:r>
            <a:r>
              <a:rPr lang="zh-CN" altLang="en-US" sz="2400" dirty="0"/>
              <a:t>算法退化为一般的 </a:t>
            </a:r>
            <a:r>
              <a:rPr lang="en-US" altLang="zh-CN" sz="2400" dirty="0"/>
              <a:t>BFS </a:t>
            </a:r>
            <a:r>
              <a:rPr lang="zh-CN" altLang="en-US" sz="2400" dirty="0"/>
              <a:t>算法与 迭代加深搜索算法。</a:t>
            </a:r>
            <a:endParaRPr lang="zh-CN" altLang="en-US" sz="24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IDA*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骑士精神</a:t>
            </a:r>
            <a:endParaRPr lang="en-US" altLang="zh-CN" sz="2800" dirty="0"/>
          </a:p>
          <a:p>
            <a:r>
              <a:rPr lang="zh-CN" altLang="en-US" sz="2800" dirty="0"/>
              <a:t>八数码问题（</a:t>
            </a:r>
            <a:r>
              <a:rPr lang="en-US" altLang="zh-CN" sz="2800" dirty="0"/>
              <a:t>15</a:t>
            </a:r>
            <a:r>
              <a:rPr lang="zh-CN" altLang="en-US" sz="2800" dirty="0"/>
              <a:t>数码问题）</a:t>
            </a:r>
            <a:endParaRPr lang="zh-CN" altLang="en-US" sz="28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SCOI2005</a:t>
            </a:r>
            <a:br>
              <a:rPr lang="en-US" altLang="zh-CN" dirty="0"/>
            </a:br>
            <a:r>
              <a:rPr lang="zh-CN" altLang="en-US" dirty="0"/>
              <a:t>骑士精神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751" y="591902"/>
            <a:ext cx="7270232" cy="4386497"/>
          </a:xfrm>
        </p:spPr>
      </p:pic>
      <p:sp>
        <p:nvSpPr>
          <p:cNvPr id="4" name="文本框 3"/>
          <p:cNvSpPr txBox="1"/>
          <p:nvPr/>
        </p:nvSpPr>
        <p:spPr>
          <a:xfrm>
            <a:off x="733779" y="5475111"/>
            <a:ext cx="365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linkClick r:id="rId2"/>
              </a:rPr>
              <a:t>https://www.luogu.org/problem/show?pid=2324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339645" y="5475110"/>
            <a:ext cx="5644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对于每组数据都输出一行。如果能在</a:t>
            </a:r>
            <a:r>
              <a:rPr lang="en-US" altLang="zh-CN" dirty="0"/>
              <a:t>15</a:t>
            </a:r>
            <a:r>
              <a:rPr lang="zh-CN" altLang="en-US" dirty="0"/>
              <a:t>步以内（包括</a:t>
            </a:r>
            <a:r>
              <a:rPr lang="en-US" altLang="zh-CN" dirty="0"/>
              <a:t>15</a:t>
            </a:r>
            <a:r>
              <a:rPr lang="zh-CN" altLang="en-US" dirty="0"/>
              <a:t>步）到达目标状态，则输出步数，否则输出－</a:t>
            </a:r>
            <a:r>
              <a:rPr lang="en-US" altLang="zh-CN" dirty="0"/>
              <a:t>1</a:t>
            </a:r>
            <a:r>
              <a:rPr lang="zh-CN" altLang="en-US" dirty="0"/>
              <a:t>。</a:t>
            </a:r>
            <a:endParaRPr lang="zh-CN" altLang="en-US" dirty="0"/>
          </a:p>
        </p:txBody>
      </p:sp>
    </p:spTree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这道题，如果不说是搜索，恐怕很难想到正解，因为看起来根本搜不动</a:t>
            </a:r>
            <a:endParaRPr lang="en-US" altLang="zh-CN" sz="2400" dirty="0"/>
          </a:p>
        </p:txBody>
      </p:sp>
    </p:spTree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这道题，如果不说是搜索，恐怕很难想到正解，因为看起来根本搜不动</a:t>
            </a:r>
            <a:endParaRPr lang="en-US" altLang="zh-CN" sz="2400" dirty="0"/>
          </a:p>
          <a:p>
            <a:r>
              <a:rPr lang="zh-CN" altLang="en-US" sz="2400" dirty="0"/>
              <a:t>但是题目里有“对于每组数据都输出一行。如果能在</a:t>
            </a:r>
            <a:r>
              <a:rPr lang="en-US" altLang="zh-CN" sz="2400" dirty="0"/>
              <a:t>15</a:t>
            </a:r>
            <a:r>
              <a:rPr lang="zh-CN" altLang="en-US" sz="2400" dirty="0"/>
              <a:t>步以内（包括</a:t>
            </a:r>
            <a:r>
              <a:rPr lang="en-US" altLang="zh-CN" sz="2400" dirty="0"/>
              <a:t>15</a:t>
            </a:r>
            <a:r>
              <a:rPr lang="zh-CN" altLang="en-US" sz="2400" dirty="0"/>
              <a:t>步）到达目标状态，则输出步数，否则输出 </a:t>
            </a:r>
            <a:r>
              <a:rPr lang="en-US" altLang="zh-CN" sz="2400" dirty="0"/>
              <a:t>-1</a:t>
            </a:r>
            <a:r>
              <a:rPr lang="zh-CN" altLang="en-US" sz="2400" dirty="0"/>
              <a:t>。”，于是我们可以限制深搜的深度，然后进行</a:t>
            </a:r>
            <a:r>
              <a:rPr lang="en-US" altLang="zh-CN" sz="2400" dirty="0"/>
              <a:t>DFS</a:t>
            </a:r>
            <a:endParaRPr lang="en-US" altLang="zh-CN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可是就算这样，走</a:t>
            </a:r>
            <a:r>
              <a:rPr lang="en-US" altLang="zh-CN" sz="2400" dirty="0"/>
              <a:t>15</a:t>
            </a:r>
            <a:r>
              <a:rPr lang="zh-CN" altLang="en-US" sz="2400" dirty="0"/>
              <a:t>步的状态数也已经上天了，肯定</a:t>
            </a:r>
            <a:r>
              <a:rPr lang="en-US" altLang="zh-CN" sz="2400" dirty="0"/>
              <a:t>TLE</a:t>
            </a:r>
            <a:endParaRPr lang="en-US" altLang="zh-CN" sz="2400" dirty="0"/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/>
              <a:t>Preface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一般来说，暴力搜索可以在考试时拿到基础的</a:t>
            </a:r>
            <a:r>
              <a:rPr lang="en-US" altLang="zh-CN" sz="2800" dirty="0"/>
              <a:t>10</a:t>
            </a:r>
            <a:r>
              <a:rPr lang="zh-CN" altLang="en-US" sz="2800" dirty="0"/>
              <a:t>或</a:t>
            </a:r>
            <a:r>
              <a:rPr lang="en-US" altLang="zh-CN" sz="2800" dirty="0"/>
              <a:t>20pts</a:t>
            </a:r>
            <a:r>
              <a:rPr lang="zh-CN" altLang="en-US" sz="2800" dirty="0"/>
              <a:t>，并且可以放心的将其用于之后的对拍</a:t>
            </a:r>
            <a:endParaRPr lang="en-US" altLang="zh-CN" sz="2800" dirty="0"/>
          </a:p>
          <a:p>
            <a:r>
              <a:rPr lang="zh-CN" altLang="en-US" sz="2800" dirty="0"/>
              <a:t>然而这里不说暴力搜索，主要说剪枝以及搜索方法</a:t>
            </a:r>
            <a:endParaRPr lang="zh-CN" altLang="en-US" sz="28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可是就算这样，走</a:t>
            </a:r>
            <a:r>
              <a:rPr lang="en-US" altLang="zh-CN" sz="2400" dirty="0"/>
              <a:t>15</a:t>
            </a:r>
            <a:r>
              <a:rPr lang="zh-CN" altLang="en-US" sz="2400" dirty="0"/>
              <a:t>步的状态数也已经上天了，肯定</a:t>
            </a:r>
            <a:r>
              <a:rPr lang="en-US" altLang="zh-CN" sz="2400" dirty="0"/>
              <a:t>TLE</a:t>
            </a:r>
            <a:endParaRPr lang="en-US" altLang="zh-CN" sz="2400" dirty="0"/>
          </a:p>
          <a:p>
            <a:r>
              <a:rPr lang="zh-CN" altLang="en-US" sz="2400" dirty="0"/>
              <a:t>这时我们考虑怎么剪枝，有些状态如果显然会超过我们枚举步数的话的，我们也就不需要进一步搜索了</a:t>
            </a:r>
            <a:endParaRPr lang="en-US" altLang="zh-CN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可是就算这样，走</a:t>
            </a:r>
            <a:r>
              <a:rPr lang="en-US" altLang="zh-CN" sz="2400" dirty="0"/>
              <a:t>15</a:t>
            </a:r>
            <a:r>
              <a:rPr lang="zh-CN" altLang="en-US" sz="2400" dirty="0"/>
              <a:t>步的状态数也已经上天了，肯定</a:t>
            </a:r>
            <a:r>
              <a:rPr lang="en-US" altLang="zh-CN" sz="2400" dirty="0"/>
              <a:t>TLE</a:t>
            </a:r>
            <a:endParaRPr lang="en-US" altLang="zh-CN" sz="2400" dirty="0"/>
          </a:p>
          <a:p>
            <a:r>
              <a:rPr lang="zh-CN" altLang="en-US" sz="2400" dirty="0"/>
              <a:t>这时我们考虑怎么剪枝，有些状态如果显然会超过我们枚举步数的话的，我们也就不需要进一步搜索了</a:t>
            </a:r>
            <a:endParaRPr lang="en-US" altLang="zh-CN" sz="2400" dirty="0"/>
          </a:p>
          <a:p>
            <a:r>
              <a:rPr lang="zh-CN" altLang="en-US" sz="2400" dirty="0"/>
              <a:t>利用一个估价函数就行了</a:t>
            </a:r>
            <a:endParaRPr lang="en-US" altLang="zh-CN" sz="2400" dirty="0"/>
          </a:p>
          <a:p>
            <a:r>
              <a:rPr lang="zh-CN" altLang="en-US" sz="2400" dirty="0"/>
              <a:t>于是这个迭代加深搜索就变成了</a:t>
            </a:r>
            <a:r>
              <a:rPr lang="en-US" altLang="zh-CN" sz="2400" dirty="0"/>
              <a:t>IDA</a:t>
            </a:r>
            <a:r>
              <a:rPr lang="zh-CN" altLang="en-US" sz="2400" dirty="0"/>
              <a:t>*</a:t>
            </a:r>
            <a:endParaRPr lang="en-US" altLang="zh-CN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pic>
        <p:nvPicPr>
          <p:cNvPr id="12" name="内容占位符 1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899378" y="1093934"/>
            <a:ext cx="6419057" cy="496842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这里估价函数就是粗略地计算一下当前状态与最优状态的距离</a:t>
            </a:r>
            <a:endParaRPr lang="en-US" altLang="zh-CN" sz="2400" dirty="0"/>
          </a:p>
          <a:p>
            <a:r>
              <a:rPr lang="zh-CN" altLang="en-US" sz="2400" dirty="0"/>
              <a:t>当然这个估价函数不能算出来比最优解更优，不然一剪枝就把想要的解减掉了</a:t>
            </a:r>
            <a:endParaRPr lang="zh-CN" altLang="en-US" sz="2400" dirty="0"/>
          </a:p>
        </p:txBody>
      </p:sp>
    </p:spTree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八数码问题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在</a:t>
            </a:r>
            <a:r>
              <a:rPr lang="en-US" altLang="zh-CN" sz="2400" dirty="0"/>
              <a:t>3×3</a:t>
            </a:r>
            <a:r>
              <a:rPr lang="zh-CN" altLang="en-US" sz="2400" dirty="0"/>
              <a:t>的棋盘上，摆有八个棋子，每个棋子上标有</a:t>
            </a:r>
            <a:r>
              <a:rPr lang="en-US" altLang="zh-CN" sz="2400" dirty="0"/>
              <a:t>1</a:t>
            </a:r>
            <a:r>
              <a:rPr lang="zh-CN" altLang="en-US" sz="2400" dirty="0"/>
              <a:t>至</a:t>
            </a:r>
            <a:r>
              <a:rPr lang="en-US" altLang="zh-CN" sz="2400" dirty="0"/>
              <a:t>8</a:t>
            </a:r>
            <a:r>
              <a:rPr lang="zh-CN" altLang="en-US" sz="2400" dirty="0"/>
              <a:t>的某一数字。棋盘中留有一个空格，空格用</a:t>
            </a:r>
            <a:r>
              <a:rPr lang="en-US" altLang="zh-CN" sz="2400" dirty="0"/>
              <a:t>0</a:t>
            </a:r>
            <a:r>
              <a:rPr lang="zh-CN" altLang="en-US" sz="2400" dirty="0"/>
              <a:t>来表示。空格周围的棋子可以移到空格中。要求解的问题是：给出一种初始布局（初始状态）和目标布局（为了使题目简单</a:t>
            </a:r>
            <a:r>
              <a:rPr lang="en-US" altLang="zh-CN" sz="2400" dirty="0"/>
              <a:t>,</a:t>
            </a:r>
            <a:r>
              <a:rPr lang="zh-CN" altLang="en-US" sz="2400" dirty="0"/>
              <a:t>设目标状态为</a:t>
            </a:r>
            <a:r>
              <a:rPr lang="en-US" altLang="zh-CN" sz="2400" dirty="0"/>
              <a:t>123804765</a:t>
            </a:r>
            <a:r>
              <a:rPr lang="zh-CN" altLang="en-US" sz="2400" dirty="0"/>
              <a:t>），找到一种最少步骤的移动方法，实现从初始布局到目标布局的转变。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745067" y="5396089"/>
            <a:ext cx="3642543" cy="65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linkClick r:id="rId1"/>
              </a:rPr>
              <a:t>https://www.luogu.org/problem/show?pid=1379</a:t>
            </a:r>
            <a:endParaRPr lang="zh-CN" altLang="en-US" dirty="0"/>
          </a:p>
        </p:txBody>
      </p:sp>
    </p:spTree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八数码问题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这个看起来可以直接搜，只有</a:t>
            </a:r>
            <a:r>
              <a:rPr lang="en-US" altLang="zh-CN" sz="2400" dirty="0"/>
              <a:t>3</a:t>
            </a:r>
            <a:r>
              <a:rPr lang="zh-CN" altLang="en-US" sz="2400" dirty="0"/>
              <a:t>*</a:t>
            </a:r>
            <a:r>
              <a:rPr lang="en-US" altLang="zh-CN" sz="2400" dirty="0"/>
              <a:t>3</a:t>
            </a:r>
            <a:r>
              <a:rPr lang="zh-CN" altLang="en-US" sz="2400" dirty="0"/>
              <a:t>，搜索应该没问题</a:t>
            </a:r>
            <a:endParaRPr lang="en-US" altLang="zh-CN" sz="2400" dirty="0"/>
          </a:p>
          <a:p>
            <a:r>
              <a:rPr lang="zh-CN" altLang="en-US" sz="2400" dirty="0"/>
              <a:t>但是直接搜状态又太多，等搜到的时候早就</a:t>
            </a:r>
            <a:r>
              <a:rPr lang="en-US" altLang="zh-CN" sz="2400" dirty="0"/>
              <a:t>TLE</a:t>
            </a:r>
            <a:r>
              <a:rPr lang="zh-CN" altLang="en-US" sz="2400" dirty="0"/>
              <a:t>了，怎么办？</a:t>
            </a:r>
            <a:endParaRPr lang="zh-CN" altLang="en-US" sz="2400" dirty="0"/>
          </a:p>
        </p:txBody>
      </p:sp>
    </p:spTree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八数码问题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2400" dirty="0"/>
              <a:t>这个看起来可以直接搜，只有</a:t>
            </a:r>
            <a:r>
              <a:rPr lang="en-US" altLang="zh-CN" sz="2400" dirty="0"/>
              <a:t>3</a:t>
            </a:r>
            <a:r>
              <a:rPr lang="zh-CN" altLang="en-US" sz="2400" dirty="0"/>
              <a:t>*</a:t>
            </a:r>
            <a:r>
              <a:rPr lang="en-US" altLang="zh-CN" sz="2400" dirty="0"/>
              <a:t>3</a:t>
            </a:r>
            <a:r>
              <a:rPr lang="zh-CN" altLang="en-US" sz="2400" dirty="0"/>
              <a:t>，搜索应该没问题</a:t>
            </a:r>
            <a:endParaRPr lang="en-US" altLang="zh-CN" sz="2400" dirty="0"/>
          </a:p>
          <a:p>
            <a:r>
              <a:rPr lang="zh-CN" altLang="en-US" sz="2400" dirty="0"/>
              <a:t>但是直接搜状态又太多，等搜到的时候早就</a:t>
            </a:r>
            <a:r>
              <a:rPr lang="en-US" altLang="zh-CN" sz="2400" dirty="0"/>
              <a:t>TLE</a:t>
            </a:r>
            <a:r>
              <a:rPr lang="zh-CN" altLang="en-US" sz="2400" dirty="0"/>
              <a:t>了，怎么办？</a:t>
            </a:r>
            <a:endParaRPr lang="en-US" altLang="zh-CN" sz="2400" dirty="0"/>
          </a:p>
          <a:p>
            <a:r>
              <a:rPr lang="zh-CN" altLang="en-US" sz="2400" dirty="0"/>
              <a:t>可以使用</a:t>
            </a:r>
            <a:r>
              <a:rPr lang="en-US" altLang="zh-CN" sz="2400" dirty="0"/>
              <a:t>IDA</a:t>
            </a:r>
            <a:r>
              <a:rPr lang="zh-CN" altLang="en-US" sz="2400" dirty="0"/>
              <a:t>*，利用当前数与最终数位置的曼哈顿距离进行估价</a:t>
            </a:r>
            <a:endParaRPr lang="en-US" altLang="zh-CN" sz="2400" dirty="0"/>
          </a:p>
          <a:p>
            <a:r>
              <a:rPr lang="en-US" altLang="zh-CN" sz="2400" dirty="0"/>
              <a:t>//</a:t>
            </a:r>
            <a:r>
              <a:rPr lang="zh-CN" altLang="en-US" sz="2400" dirty="0"/>
              <a:t>解这题的方法好像有很多，不过我感觉</a:t>
            </a:r>
            <a:r>
              <a:rPr lang="en-US" altLang="zh-CN" sz="2400" dirty="0"/>
              <a:t>IDA</a:t>
            </a:r>
            <a:r>
              <a:rPr lang="zh-CN" altLang="en-US" sz="2400" dirty="0"/>
              <a:t>*</a:t>
            </a:r>
            <a:r>
              <a:rPr lang="en-US" altLang="zh-CN" sz="2400" dirty="0"/>
              <a:t>+</a:t>
            </a:r>
            <a:r>
              <a:rPr lang="zh-CN" altLang="en-US" sz="2400" dirty="0"/>
              <a:t>曼哈顿距离最好理解</a:t>
            </a:r>
            <a:endParaRPr lang="en-US" altLang="zh-CN" sz="2400" dirty="0"/>
          </a:p>
          <a:p>
            <a:r>
              <a:rPr lang="en-US" altLang="zh-CN" sz="2400" dirty="0"/>
              <a:t>//</a:t>
            </a:r>
            <a:r>
              <a:rPr lang="en-US" altLang="zh-CN" sz="2400" dirty="0">
                <a:hlinkClick r:id="rId1"/>
              </a:rPr>
              <a:t>http://blog.csdn.net/ouxijv/article/details/7203027</a:t>
            </a:r>
            <a:endParaRPr lang="en-US" altLang="zh-CN" sz="2400" dirty="0"/>
          </a:p>
          <a:p>
            <a:r>
              <a:rPr lang="zh-CN" altLang="en-US" sz="2400" dirty="0"/>
              <a:t>另</a:t>
            </a:r>
            <a:r>
              <a:rPr lang="en-US" altLang="zh-CN" sz="2400" dirty="0"/>
              <a:t>15</a:t>
            </a:r>
            <a:r>
              <a:rPr lang="zh-CN" altLang="en-US" sz="2400" dirty="0"/>
              <a:t>数码问题：</a:t>
            </a:r>
            <a:r>
              <a:rPr lang="en-US" altLang="zh-CN" sz="2400" dirty="0"/>
              <a:t> </a:t>
            </a:r>
            <a:r>
              <a:rPr lang="en-US" altLang="zh-CN" sz="2400" dirty="0">
                <a:hlinkClick r:id="rId2"/>
              </a:rPr>
              <a:t>https://cn.vjudge.net/problem/UVA-10181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POJ 2449 </a:t>
            </a:r>
            <a:r>
              <a:rPr lang="en-US" altLang="zh-CN" sz="3200" dirty="0" err="1"/>
              <a:t>Remmarguts</a:t>
            </a:r>
            <a:r>
              <a:rPr lang="en-US" altLang="zh-CN" sz="3200" dirty="0"/>
              <a:t>' Date</a:t>
            </a:r>
            <a:endParaRPr lang="en-US" altLang="zh-CN" sz="3200" dirty="0"/>
          </a:p>
          <a:p>
            <a:r>
              <a:rPr lang="en-US" altLang="zh-CN" sz="3200" dirty="0"/>
              <a:t>SDOI2010</a:t>
            </a:r>
            <a:r>
              <a:rPr lang="zh-CN" altLang="en-US" sz="3200" dirty="0"/>
              <a:t>魔法猪学院</a:t>
            </a:r>
            <a:endParaRPr lang="en-US" altLang="zh-CN" sz="3200" dirty="0"/>
          </a:p>
          <a:p>
            <a:r>
              <a:rPr lang="en-US" altLang="zh-CN" sz="2000" dirty="0"/>
              <a:t>//</a:t>
            </a:r>
            <a:r>
              <a:rPr lang="zh-CN" altLang="en-US" sz="2000" dirty="0"/>
              <a:t>两道题一样</a:t>
            </a:r>
            <a:endParaRPr lang="zh-CN" altLang="en-US" sz="2000" dirty="0"/>
          </a:p>
          <a:p>
            <a:endParaRPr lang="zh-CN" altLang="en-US" sz="2400" dirty="0"/>
          </a:p>
        </p:txBody>
      </p:sp>
    </p:spTree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两道题确实一样，但是我并不想翻译了，</a:t>
            </a:r>
            <a:r>
              <a:rPr lang="en-US" altLang="zh-CN" sz="2400" dirty="0" err="1"/>
              <a:t>poj</a:t>
            </a:r>
            <a:r>
              <a:rPr lang="zh-CN" altLang="en-US" sz="2400" dirty="0"/>
              <a:t>那题更裸</a:t>
            </a:r>
            <a:endParaRPr lang="en-US" altLang="zh-CN" sz="2400" dirty="0"/>
          </a:p>
          <a:p>
            <a:r>
              <a:rPr lang="zh-CN" altLang="en-US" sz="2400" dirty="0"/>
              <a:t>所以说</a:t>
            </a:r>
            <a:r>
              <a:rPr lang="en-US" altLang="zh-CN" sz="2400" dirty="0"/>
              <a:t>SDOI</a:t>
            </a:r>
            <a:r>
              <a:rPr lang="zh-CN" altLang="en-US" sz="2400" dirty="0"/>
              <a:t>那题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SDOI2010</a:t>
            </a:r>
            <a:br>
              <a:rPr lang="en-US" altLang="zh-CN" dirty="0"/>
            </a:br>
            <a:r>
              <a:rPr lang="zh-CN" altLang="en-US" dirty="0"/>
              <a:t>魔法猪学院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38133" y="135467"/>
            <a:ext cx="7461956" cy="6547555"/>
          </a:xfrm>
        </p:spPr>
        <p:txBody>
          <a:bodyPr>
            <a:noAutofit/>
          </a:bodyPr>
          <a:lstStyle/>
          <a:p>
            <a:r>
              <a:rPr lang="en-US" altLang="zh-CN" sz="1900" dirty="0" err="1"/>
              <a:t>iPig</a:t>
            </a:r>
            <a:r>
              <a:rPr lang="zh-CN" altLang="en-US" sz="1900" dirty="0"/>
              <a:t>在假期来到了传说中的魔法猪学院，开始为期两个月的魔法猪训练。经过了一周理论知识和一周基本魔法的学习之后，</a:t>
            </a:r>
            <a:r>
              <a:rPr lang="en-US" altLang="zh-CN" sz="1900" dirty="0" err="1"/>
              <a:t>iPig</a:t>
            </a:r>
            <a:r>
              <a:rPr lang="zh-CN" altLang="en-US" sz="1900" dirty="0"/>
              <a:t>对猪世界的世界本原有了很多的了解：众所周知，世界是由元素构成的；元素与元素之间可以互相转换；能量守恒</a:t>
            </a:r>
            <a:r>
              <a:rPr lang="en-US" altLang="zh-CN" sz="1900" dirty="0"/>
              <a:t>……</a:t>
            </a:r>
            <a:r>
              <a:rPr lang="zh-CN" altLang="en-US" sz="1900" dirty="0"/>
              <a:t>。</a:t>
            </a:r>
            <a:endParaRPr lang="zh-CN" altLang="en-US" sz="1900" dirty="0"/>
          </a:p>
          <a:p>
            <a:r>
              <a:rPr lang="zh-CN" altLang="en-US" sz="1900" dirty="0"/>
              <a:t>能量守恒</a:t>
            </a:r>
            <a:r>
              <a:rPr lang="en-US" altLang="zh-CN" sz="1900" dirty="0"/>
              <a:t>……</a:t>
            </a:r>
            <a:r>
              <a:rPr lang="en-US" altLang="zh-CN" sz="1900" dirty="0" err="1"/>
              <a:t>iPig</a:t>
            </a:r>
            <a:r>
              <a:rPr lang="en-US" altLang="zh-CN" sz="1900" dirty="0"/>
              <a:t> </a:t>
            </a:r>
            <a:r>
              <a:rPr lang="zh-CN" altLang="en-US" sz="1900" dirty="0"/>
              <a:t>今天就在进行一个麻烦的测验。</a:t>
            </a:r>
            <a:r>
              <a:rPr lang="en-US" altLang="zh-CN" sz="1900" dirty="0" err="1"/>
              <a:t>iPig</a:t>
            </a:r>
            <a:r>
              <a:rPr lang="en-US" altLang="zh-CN" sz="1900" dirty="0"/>
              <a:t> </a:t>
            </a:r>
            <a:r>
              <a:rPr lang="zh-CN" altLang="en-US" sz="1900" dirty="0"/>
              <a:t>在之前的学习中已经知道了很多种元素，并学会了可以转化这些元素的魔法，每种魔法需要消耗 </a:t>
            </a:r>
            <a:r>
              <a:rPr lang="en-US" altLang="zh-CN" sz="1900" dirty="0" err="1"/>
              <a:t>iPig</a:t>
            </a:r>
            <a:r>
              <a:rPr lang="en-US" altLang="zh-CN" sz="1900" dirty="0"/>
              <a:t> </a:t>
            </a:r>
            <a:r>
              <a:rPr lang="zh-CN" altLang="en-US" sz="1900" dirty="0"/>
              <a:t>一定的能量。作为 </a:t>
            </a:r>
            <a:r>
              <a:rPr lang="en-US" altLang="zh-CN" sz="1900" dirty="0"/>
              <a:t>PKU </a:t>
            </a:r>
            <a:r>
              <a:rPr lang="zh-CN" altLang="en-US" sz="1900" dirty="0"/>
              <a:t>的顶尖学猪，让 </a:t>
            </a:r>
            <a:r>
              <a:rPr lang="en-US" altLang="zh-CN" sz="1900" dirty="0" err="1"/>
              <a:t>iPig</a:t>
            </a:r>
            <a:r>
              <a:rPr lang="en-US" altLang="zh-CN" sz="1900" dirty="0"/>
              <a:t> </a:t>
            </a:r>
            <a:r>
              <a:rPr lang="zh-CN" altLang="en-US" sz="1900" dirty="0"/>
              <a:t>用最少的能量完成从一种元素转换到另一种元素</a:t>
            </a:r>
            <a:r>
              <a:rPr lang="en-US" altLang="zh-CN" sz="1900" dirty="0"/>
              <a:t>……</a:t>
            </a:r>
            <a:r>
              <a:rPr lang="zh-CN" altLang="en-US" sz="1900" dirty="0"/>
              <a:t>等等，</a:t>
            </a:r>
            <a:r>
              <a:rPr lang="en-US" altLang="zh-CN" sz="1900" dirty="0" err="1"/>
              <a:t>iPig</a:t>
            </a:r>
            <a:r>
              <a:rPr lang="en-US" altLang="zh-CN" sz="1900" dirty="0"/>
              <a:t> </a:t>
            </a:r>
            <a:r>
              <a:rPr lang="zh-CN" altLang="en-US" sz="1900" dirty="0"/>
              <a:t>的魔法导猪可没这么笨！这一次，他给 </a:t>
            </a:r>
            <a:r>
              <a:rPr lang="en-US" altLang="zh-CN" sz="1900" dirty="0" err="1"/>
              <a:t>iPig</a:t>
            </a:r>
            <a:r>
              <a:rPr lang="en-US" altLang="zh-CN" sz="1900" dirty="0"/>
              <a:t> </a:t>
            </a:r>
            <a:r>
              <a:rPr lang="zh-CN" altLang="en-US" sz="1900" dirty="0"/>
              <a:t>带来了很多 </a:t>
            </a:r>
            <a:r>
              <a:rPr lang="en-US" altLang="zh-CN" sz="1900" dirty="0"/>
              <a:t>1 </a:t>
            </a:r>
            <a:r>
              <a:rPr lang="zh-CN" altLang="en-US" sz="1900" dirty="0"/>
              <a:t>号元素的样本，要求 </a:t>
            </a:r>
            <a:r>
              <a:rPr lang="en-US" altLang="zh-CN" sz="1900" dirty="0" err="1"/>
              <a:t>iPig</a:t>
            </a:r>
            <a:r>
              <a:rPr lang="en-US" altLang="zh-CN" sz="1900" dirty="0"/>
              <a:t> </a:t>
            </a:r>
            <a:r>
              <a:rPr lang="zh-CN" altLang="en-US" sz="1900" dirty="0"/>
              <a:t>使用学习过的魔法将它们一个个转化为 </a:t>
            </a:r>
            <a:r>
              <a:rPr lang="en-US" altLang="zh-CN" sz="1900" dirty="0"/>
              <a:t>N </a:t>
            </a:r>
            <a:r>
              <a:rPr lang="zh-CN" altLang="en-US" sz="1900" dirty="0"/>
              <a:t>号元素，为了增加难度，要求每份样本的转换过程都不相同。这个看似困难的任务实际上对 </a:t>
            </a:r>
            <a:r>
              <a:rPr lang="en-US" altLang="zh-CN" sz="1900" dirty="0" err="1"/>
              <a:t>iPig</a:t>
            </a:r>
            <a:r>
              <a:rPr lang="en-US" altLang="zh-CN" sz="1900" dirty="0"/>
              <a:t> </a:t>
            </a:r>
            <a:r>
              <a:rPr lang="zh-CN" altLang="en-US" sz="1900" dirty="0"/>
              <a:t>并没有挑战性，因为，他有坚实的后盾</a:t>
            </a:r>
            <a:r>
              <a:rPr lang="en-US" altLang="zh-CN" sz="1900" dirty="0"/>
              <a:t>……</a:t>
            </a:r>
            <a:r>
              <a:rPr lang="zh-CN" altLang="en-US" sz="1900" dirty="0"/>
              <a:t>现在的你呀！</a:t>
            </a:r>
            <a:endParaRPr lang="zh-CN" altLang="en-US" sz="1900" dirty="0"/>
          </a:p>
          <a:p>
            <a:r>
              <a:rPr lang="zh-CN" altLang="en-US" sz="1900" dirty="0"/>
              <a:t>注意，两个元素之间的转化可能有多种魔法，转化是单向的。转化的过程中，可以转化到一个元素（包括开始元素）多次，但是一但转化到目标元素，则一份样本的转化过程结束。</a:t>
            </a:r>
            <a:r>
              <a:rPr lang="en-US" altLang="zh-CN" sz="1900" dirty="0" err="1"/>
              <a:t>iPig</a:t>
            </a:r>
            <a:r>
              <a:rPr lang="en-US" altLang="zh-CN" sz="1900" dirty="0"/>
              <a:t> </a:t>
            </a:r>
            <a:r>
              <a:rPr lang="zh-CN" altLang="en-US" sz="1900" dirty="0"/>
              <a:t>的总能量是有限的，所以最多能够转换的样本数一定是一个有限数。</a:t>
            </a:r>
            <a:endParaRPr lang="en-US" altLang="zh-CN" sz="1900" dirty="0"/>
          </a:p>
          <a:p>
            <a:r>
              <a:rPr lang="zh-CN" altLang="en-US" sz="1900" dirty="0"/>
              <a:t>输出只有一行：最多可以完成的方式数</a:t>
            </a:r>
            <a:endParaRPr lang="zh-CN" altLang="en-US" sz="1900" dirty="0"/>
          </a:p>
        </p:txBody>
      </p:sp>
      <p:sp>
        <p:nvSpPr>
          <p:cNvPr id="4" name="文本框 3"/>
          <p:cNvSpPr txBox="1"/>
          <p:nvPr/>
        </p:nvSpPr>
        <p:spPr>
          <a:xfrm>
            <a:off x="888631" y="5362222"/>
            <a:ext cx="364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linkClick r:id="rId1"/>
              </a:rPr>
              <a:t>https://www.luogu.org/problem/show?pid=2483</a:t>
            </a:r>
            <a:endParaRPr lang="zh-CN" altLang="en-US" dirty="0"/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NOIP2015</a:t>
            </a:r>
            <a:br>
              <a:rPr lang="en-US" altLang="zh-CN" dirty="0"/>
            </a:br>
            <a:r>
              <a:rPr lang="en-US" altLang="zh-CN" dirty="0"/>
              <a:t>D1T3</a:t>
            </a:r>
            <a:br>
              <a:rPr lang="en-US" altLang="zh-CN" dirty="0"/>
            </a:br>
            <a:r>
              <a:rPr lang="zh-CN" altLang="en-US" dirty="0"/>
              <a:t>斗地主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489" y="70218"/>
            <a:ext cx="6380516" cy="6787782"/>
          </a:xfrm>
        </p:spPr>
      </p:pic>
      <p:sp>
        <p:nvSpPr>
          <p:cNvPr id="6" name="文本框 5">
            <a:hlinkClick r:id="rId2"/>
          </p:cNvPr>
          <p:cNvSpPr txBox="1"/>
          <p:nvPr/>
        </p:nvSpPr>
        <p:spPr>
          <a:xfrm>
            <a:off x="888631" y="5362222"/>
            <a:ext cx="3601156" cy="654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linkClick r:id="rId2"/>
              </a:rPr>
              <a:t>https://www.luogu.org/problem/show?pid=2668</a:t>
            </a:r>
            <a:endParaRPr lang="zh-CN" alt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我们根据题意，“要求每份样本的转换过程都不相同”、“最多可以完成的方式数”可以看出，这就是一个第</a:t>
            </a:r>
            <a:r>
              <a:rPr lang="en-US" altLang="zh-CN" sz="2400" dirty="0"/>
              <a:t>K</a:t>
            </a:r>
            <a:r>
              <a:rPr lang="zh-CN" altLang="en-US" sz="2400" dirty="0"/>
              <a:t>短路问题</a:t>
            </a:r>
            <a:endParaRPr lang="en-US" altLang="zh-CN" sz="2400" dirty="0"/>
          </a:p>
        </p:txBody>
      </p:sp>
    </p:spTree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我们根据题意，“要求每份样本的转换过程都不相同”、“最多可以完成的方式数”可以看出，这就是一个第</a:t>
            </a:r>
            <a:r>
              <a:rPr lang="en-US" altLang="zh-CN" sz="2400" dirty="0"/>
              <a:t>K</a:t>
            </a:r>
            <a:r>
              <a:rPr lang="zh-CN" altLang="en-US" sz="2400" dirty="0"/>
              <a:t>短路问题</a:t>
            </a:r>
            <a:endParaRPr lang="en-US" altLang="zh-CN" sz="2400" dirty="0"/>
          </a:p>
          <a:p>
            <a:r>
              <a:rPr lang="zh-CN" altLang="en-US" sz="2400" dirty="0"/>
              <a:t>而</a:t>
            </a:r>
            <a:r>
              <a:rPr lang="en-US" altLang="zh-CN" sz="2400" dirty="0"/>
              <a:t>K</a:t>
            </a:r>
            <a:r>
              <a:rPr lang="zh-CN" altLang="en-US" sz="2400" dirty="0"/>
              <a:t>短路使用</a:t>
            </a:r>
            <a:r>
              <a:rPr lang="en-US" altLang="zh-CN" sz="2400" dirty="0"/>
              <a:t>A</a:t>
            </a:r>
            <a:r>
              <a:rPr lang="zh-CN" altLang="en-US" sz="2400" dirty="0"/>
              <a:t>*算法解决</a:t>
            </a:r>
            <a:endParaRPr lang="en-US" altLang="zh-CN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对于当前状态</a:t>
            </a:r>
            <a:r>
              <a:rPr lang="en-US" altLang="zh-CN" sz="2400" dirty="0"/>
              <a:t>f(x) = g(x) + h(x)</a:t>
            </a:r>
            <a:r>
              <a:rPr lang="zh-CN" altLang="en-US" sz="2400" dirty="0"/>
              <a:t>，我们将估价函数</a:t>
            </a:r>
            <a:r>
              <a:rPr lang="en-US" altLang="zh-CN" sz="2400" dirty="0"/>
              <a:t>h(x)</a:t>
            </a:r>
            <a:r>
              <a:rPr lang="zh-CN" altLang="en-US" sz="2400" dirty="0"/>
              <a:t>设为从终点到改点的最短路（假设我们已经求出了前</a:t>
            </a:r>
            <a:r>
              <a:rPr lang="en-US" altLang="zh-CN" sz="2400" dirty="0"/>
              <a:t>K-1</a:t>
            </a:r>
            <a:r>
              <a:rPr lang="zh-CN" altLang="en-US" sz="2400" dirty="0"/>
              <a:t>短路，那么我们可以通过目前的状态</a:t>
            </a:r>
            <a:r>
              <a:rPr lang="en-US" altLang="zh-CN" sz="2400" dirty="0"/>
              <a:t>g(x)</a:t>
            </a:r>
            <a:r>
              <a:rPr lang="zh-CN" altLang="en-US" sz="2400" dirty="0"/>
              <a:t>，加上最优的后续选择，搜出来第</a:t>
            </a:r>
            <a:r>
              <a:rPr lang="en-US" altLang="zh-CN" sz="2400" dirty="0"/>
              <a:t>K</a:t>
            </a:r>
            <a:r>
              <a:rPr lang="zh-CN" altLang="en-US" sz="2400" dirty="0"/>
              <a:t>短路）</a:t>
            </a:r>
            <a:endParaRPr lang="en-US" altLang="zh-CN" sz="2400" dirty="0"/>
          </a:p>
          <a:p>
            <a:r>
              <a:rPr lang="zh-CN" altLang="en-US" sz="2400" dirty="0"/>
              <a:t>所以我们将当前状态以</a:t>
            </a:r>
            <a:r>
              <a:rPr lang="en-US" altLang="zh-CN" sz="2400" dirty="0"/>
              <a:t>g(x) + h(x)</a:t>
            </a:r>
            <a:r>
              <a:rPr lang="zh-CN" altLang="en-US" sz="2400" dirty="0"/>
              <a:t>为权值插入小根堆，这样我们每次在堆顶，访问到</a:t>
            </a:r>
            <a:r>
              <a:rPr lang="en-US" altLang="zh-CN" sz="2400" dirty="0"/>
              <a:t>n</a:t>
            </a:r>
            <a:r>
              <a:rPr lang="zh-CN" altLang="en-US" sz="2400" dirty="0"/>
              <a:t>第</a:t>
            </a:r>
            <a:r>
              <a:rPr lang="en-US" altLang="zh-CN" sz="2400" dirty="0"/>
              <a:t>P</a:t>
            </a:r>
            <a:r>
              <a:rPr lang="zh-CN" altLang="en-US" sz="2400" dirty="0"/>
              <a:t>次时，就说明找到了一条到终点的第</a:t>
            </a:r>
            <a:r>
              <a:rPr lang="en-US" altLang="zh-CN" sz="2400" dirty="0"/>
              <a:t>P</a:t>
            </a:r>
            <a:r>
              <a:rPr lang="zh-CN" altLang="en-US" sz="2400" dirty="0"/>
              <a:t>短路（比如第一次搜到时就是最短路）</a:t>
            </a:r>
            <a:endParaRPr lang="en-US" altLang="zh-CN" sz="2400" dirty="0"/>
          </a:p>
          <a:p>
            <a:r>
              <a:rPr lang="en-US" altLang="zh-CN" sz="2400" dirty="0"/>
              <a:t>A*</a:t>
            </a:r>
            <a:r>
              <a:rPr lang="zh-CN" altLang="en-US" sz="2400" dirty="0"/>
              <a:t>求</a:t>
            </a:r>
            <a:r>
              <a:rPr lang="en-US" altLang="zh-CN" sz="2400" dirty="0"/>
              <a:t>K</a:t>
            </a:r>
            <a:r>
              <a:rPr lang="zh-CN" altLang="en-US" sz="2400" dirty="0"/>
              <a:t>短路的复杂度为</a:t>
            </a:r>
            <a:r>
              <a:rPr lang="en-US" altLang="zh-CN" sz="2400" dirty="0"/>
              <a:t>O(</a:t>
            </a:r>
            <a:r>
              <a:rPr lang="en-US" altLang="zh-CN" sz="2400" dirty="0" err="1"/>
              <a:t>nK</a:t>
            </a:r>
            <a:r>
              <a:rPr lang="en-US" altLang="zh-CN" sz="2400"/>
              <a:t>)</a:t>
            </a:r>
            <a:endParaRPr lang="en-US" altLang="zh-CN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模拟退火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说真的，我并不知道“退火”这玩意到底本来是用来干什么的</a:t>
            </a:r>
            <a:endParaRPr lang="en-US" altLang="zh-CN" sz="2400" dirty="0" smtClean="0"/>
          </a:p>
          <a:p>
            <a:r>
              <a:rPr lang="zh-CN" altLang="en-US" sz="2400" dirty="0" smtClean="0"/>
              <a:t>简单来说就是利用随机化，加上一些类似贪心的东西，去寻找一个问题的最优解</a:t>
            </a:r>
            <a:endParaRPr lang="zh-CN" altLang="en-US" sz="24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模拟退火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说真的，我并不知道“退火”这玩意到底本来是用来干什么的</a:t>
            </a:r>
            <a:endParaRPr lang="en-US" altLang="zh-CN" sz="2400" dirty="0" smtClean="0"/>
          </a:p>
          <a:p>
            <a:r>
              <a:rPr lang="zh-CN" altLang="en-US" sz="2400" dirty="0" smtClean="0"/>
              <a:t>简单来说就是利用随机化，加上一些类似贪心的东西，去寻找一个问题的最优解</a:t>
            </a:r>
            <a:endParaRPr lang="en-US" altLang="zh-CN" sz="2400" dirty="0" smtClean="0"/>
          </a:p>
          <a:p>
            <a:r>
              <a:rPr lang="zh-CN" altLang="en-US" sz="2400" dirty="0" smtClean="0"/>
              <a:t>算了说不清楚，看道题</a:t>
            </a:r>
            <a:endParaRPr lang="zh-CN" alt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BZOJ 3680</a:t>
            </a:r>
            <a:br>
              <a:rPr lang="en-US" altLang="zh-CN" dirty="0" smtClean="0"/>
            </a:br>
            <a:r>
              <a:rPr lang="zh-CN" altLang="en-US" dirty="0"/>
              <a:t>吊打</a:t>
            </a:r>
            <a:r>
              <a:rPr lang="en-US" altLang="zh-CN" dirty="0" smtClean="0"/>
              <a:t>XXX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0545" y="803186"/>
            <a:ext cx="6885710" cy="5248622"/>
          </a:xfrm>
        </p:spPr>
        <p:txBody>
          <a:bodyPr>
            <a:noAutofit/>
          </a:bodyPr>
          <a:lstStyle/>
          <a:p>
            <a:r>
              <a:rPr lang="en-US" altLang="zh-CN" sz="2400" dirty="0" err="1"/>
              <a:t>gty</a:t>
            </a:r>
            <a:r>
              <a:rPr lang="zh-CN" altLang="en-US" sz="2400" dirty="0"/>
              <a:t>又虐了一场比赛，被虐的蒟蒻们决定吊打</a:t>
            </a:r>
            <a:r>
              <a:rPr lang="en-US" altLang="zh-CN" sz="2400" dirty="0" err="1"/>
              <a:t>gty</a:t>
            </a:r>
            <a:r>
              <a:rPr lang="zh-CN" altLang="en-US" sz="2400" dirty="0"/>
              <a:t>。</a:t>
            </a:r>
            <a:r>
              <a:rPr lang="en-US" altLang="zh-CN" sz="2400" dirty="0" err="1"/>
              <a:t>gty</a:t>
            </a:r>
            <a:r>
              <a:rPr lang="zh-CN" altLang="en-US" sz="2400" dirty="0"/>
              <a:t>见大势不好机智的分出了</a:t>
            </a:r>
            <a:r>
              <a:rPr lang="en-US" altLang="zh-CN" sz="2400" dirty="0"/>
              <a:t>n</a:t>
            </a:r>
            <a:r>
              <a:rPr lang="zh-CN" altLang="en-US" sz="2400" dirty="0"/>
              <a:t>个分身，但还是被人多势众的蒟蒻抓住了。蒟蒻们</a:t>
            </a:r>
            <a:r>
              <a:rPr lang="zh-CN" altLang="en-US" sz="2400" dirty="0" smtClean="0"/>
              <a:t>将</a:t>
            </a:r>
            <a:r>
              <a:rPr lang="en-US" altLang="zh-CN" sz="2400" dirty="0" smtClean="0"/>
              <a:t>n</a:t>
            </a:r>
            <a:r>
              <a:rPr lang="zh-CN" altLang="en-US" sz="2400" dirty="0"/>
              <a:t>个</a:t>
            </a:r>
            <a:r>
              <a:rPr lang="en-US" altLang="zh-CN" sz="2400" dirty="0" err="1"/>
              <a:t>gty</a:t>
            </a:r>
            <a:r>
              <a:rPr lang="zh-CN" altLang="en-US" sz="2400" dirty="0"/>
              <a:t>吊在</a:t>
            </a:r>
            <a:r>
              <a:rPr lang="en-US" altLang="zh-CN" sz="2400" dirty="0"/>
              <a:t>n</a:t>
            </a:r>
            <a:r>
              <a:rPr lang="zh-CN" altLang="en-US" sz="2400" dirty="0"/>
              <a:t>根绳子上，每根绳子穿过天台的一个洞。这</a:t>
            </a:r>
            <a:r>
              <a:rPr lang="en-US" altLang="zh-CN" sz="2400" dirty="0"/>
              <a:t>n</a:t>
            </a:r>
            <a:r>
              <a:rPr lang="zh-CN" altLang="en-US" sz="2400" dirty="0"/>
              <a:t>根绳子有一个公共的绳结</a:t>
            </a:r>
            <a:r>
              <a:rPr lang="en-US" altLang="zh-CN" sz="2400" dirty="0"/>
              <a:t>x</a:t>
            </a:r>
            <a:r>
              <a:rPr lang="zh-CN" altLang="en-US" sz="2400" dirty="0"/>
              <a:t>。吊好</a:t>
            </a:r>
            <a:r>
              <a:rPr lang="en-US" altLang="zh-CN" sz="2400" dirty="0" err="1"/>
              <a:t>gty</a:t>
            </a:r>
            <a:r>
              <a:rPr lang="zh-CN" altLang="en-US" sz="2400" dirty="0"/>
              <a:t>后蒟蒻们发现由于每个</a:t>
            </a:r>
            <a:r>
              <a:rPr lang="en-US" altLang="zh-CN" sz="2400" dirty="0" err="1"/>
              <a:t>gty</a:t>
            </a:r>
            <a:r>
              <a:rPr lang="zh-CN" altLang="en-US" sz="2400" dirty="0"/>
              <a:t>重力不同，</a:t>
            </a:r>
            <a:r>
              <a:rPr lang="zh-CN" altLang="en-US" sz="2400" dirty="0" smtClean="0"/>
              <a:t>绳结</a:t>
            </a:r>
            <a:r>
              <a:rPr lang="en-US" altLang="zh-CN" sz="2400" dirty="0"/>
              <a:t>x</a:t>
            </a:r>
            <a:r>
              <a:rPr lang="zh-CN" altLang="en-US" sz="2400" dirty="0"/>
              <a:t>在移动。蒟蒻</a:t>
            </a:r>
            <a:r>
              <a:rPr lang="en-US" altLang="zh-CN" sz="2400" dirty="0" err="1"/>
              <a:t>wangxz</a:t>
            </a:r>
            <a:r>
              <a:rPr lang="zh-CN" altLang="en-US" sz="2400" dirty="0"/>
              <a:t>脑洞大开的决定计算出</a:t>
            </a:r>
            <a:r>
              <a:rPr lang="en-US" altLang="zh-CN" sz="2400" dirty="0"/>
              <a:t>x</a:t>
            </a:r>
            <a:r>
              <a:rPr lang="zh-CN" altLang="en-US" sz="2400" dirty="0"/>
              <a:t>最后停留处的坐标，由于他太弱了决定向你求助。</a:t>
            </a:r>
            <a:br>
              <a:rPr lang="zh-CN" altLang="en-US" sz="2400" dirty="0"/>
            </a:br>
            <a:r>
              <a:rPr lang="zh-CN" altLang="en-US" sz="2400" dirty="0"/>
              <a:t>不计摩擦，不计能量损失，由于</a:t>
            </a:r>
            <a:r>
              <a:rPr lang="en-US" altLang="zh-CN" sz="2400" dirty="0" err="1"/>
              <a:t>gty</a:t>
            </a:r>
            <a:r>
              <a:rPr lang="zh-CN" altLang="en-US" sz="2400" dirty="0"/>
              <a:t>足够矮所以不会掉到地上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en-US" altLang="zh-CN" sz="2400" dirty="0" smtClean="0"/>
              <a:t>1</a:t>
            </a:r>
            <a:r>
              <a:rPr lang="en-US" altLang="zh-CN" sz="2400" dirty="0"/>
              <a:t>&lt;=n&lt;=10000,-100000&lt;=</a:t>
            </a:r>
            <a:r>
              <a:rPr lang="en-US" altLang="zh-CN" sz="2400" dirty="0" err="1"/>
              <a:t>xi,yi</a:t>
            </a:r>
            <a:r>
              <a:rPr lang="en-US" altLang="zh-CN" sz="2400" dirty="0"/>
              <a:t>&lt;=100000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使用模拟退火算法</a:t>
            </a:r>
            <a:endParaRPr lang="en-US" altLang="zh-CN" sz="2400" dirty="0" smtClean="0"/>
          </a:p>
          <a:p>
            <a:r>
              <a:rPr lang="en-US" altLang="zh-CN" sz="2400" dirty="0" err="1"/>
              <a:t>Harrys_Snitch</a:t>
            </a:r>
            <a:r>
              <a:rPr lang="en-US" altLang="zh-CN" sz="2400" dirty="0"/>
              <a:t>(D</a:t>
            </a:r>
            <a:r>
              <a:rPr lang="en-US" altLang="zh-CN" sz="2400" dirty="0" smtClean="0"/>
              <a:t>HR)</a:t>
            </a:r>
            <a:r>
              <a:rPr lang="zh-CN" altLang="en-US" sz="2400" dirty="0" smtClean="0"/>
              <a:t>讲</a:t>
            </a:r>
            <a:endParaRPr lang="zh-CN" altLang="en-US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8800" dirty="0" smtClean="0"/>
              <a:t>Thanks</a:t>
            </a:r>
            <a:endParaRPr lang="zh-CN" altLang="en-US" sz="8800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这个数据范围看起来可以乱搞，并且又只是让牌快速出完，所以不妨想搜索</a:t>
            </a:r>
            <a:endParaRPr lang="en-US" altLang="zh-CN" sz="2400" dirty="0"/>
          </a:p>
          <a:p>
            <a:r>
              <a:rPr lang="zh-CN" altLang="en-US" sz="2400" dirty="0"/>
              <a:t>搜什么呢？</a:t>
            </a:r>
            <a:endParaRPr lang="en-US" altLang="zh-CN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这个数据范围看起来可以乱搞，所以不妨想搜索</a:t>
            </a:r>
            <a:endParaRPr lang="en-US" altLang="zh-CN" sz="2400" dirty="0"/>
          </a:p>
          <a:p>
            <a:r>
              <a:rPr lang="zh-CN" altLang="en-US" sz="2400" dirty="0"/>
              <a:t>搜什么呢？</a:t>
            </a:r>
            <a:endParaRPr lang="en-US" altLang="zh-CN" sz="2400" dirty="0"/>
          </a:p>
          <a:p>
            <a:r>
              <a:rPr lang="zh-CN" altLang="en-US" sz="2400" dirty="0"/>
              <a:t>可以去枚举选择的顺子（包括单顺子、双顺子、三顺子）</a:t>
            </a:r>
            <a:endParaRPr lang="en-US" altLang="zh-CN" sz="2400" dirty="0"/>
          </a:p>
          <a:p>
            <a:r>
              <a:rPr lang="zh-CN" altLang="en-US" sz="2400" dirty="0"/>
              <a:t>因为一旦出的顺子确定后，我们就可以贪心地利用剩下的牌的张数算出来要出几次牌</a:t>
            </a:r>
            <a:endParaRPr lang="en-US" altLang="zh-CN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贪心就很简单了</a:t>
            </a:r>
            <a:endParaRPr lang="en-US" altLang="zh-CN" sz="2400" dirty="0"/>
          </a:p>
          <a:p>
            <a:r>
              <a:rPr lang="zh-CN" altLang="en-US" sz="2400" dirty="0"/>
              <a:t>首先看四张牌，要优先带两个对牌或两个单牌，然后带一对，实在不行直接炸</a:t>
            </a:r>
            <a:endParaRPr lang="en-US" altLang="zh-CN" sz="2400" dirty="0"/>
          </a:p>
          <a:p>
            <a:r>
              <a:rPr lang="zh-CN" altLang="en-US" sz="2400" dirty="0"/>
              <a:t>三张牌的的话，优先带一对或单牌（这个单牌居然可以是王），带不了就直接出</a:t>
            </a:r>
            <a:endParaRPr lang="en-US" altLang="zh-CN" sz="2400" dirty="0"/>
          </a:p>
          <a:p>
            <a:r>
              <a:rPr lang="zh-CN" altLang="en-US" sz="2400" dirty="0"/>
              <a:t>最后再加上剩下的单牌数与对牌数，并更新答案</a:t>
            </a:r>
            <a:endParaRPr lang="en-US" altLang="zh-CN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进行搜索与答案计算的时候，一旦发现答案比之前的最优解更大的话，直接结束就好了，这是一个剪枝优化，不加的话一定会</a:t>
            </a:r>
            <a:r>
              <a:rPr lang="en-US" altLang="zh-CN" sz="2400" dirty="0"/>
              <a:t>TLE</a:t>
            </a:r>
            <a:endParaRPr lang="en-US" altLang="zh-CN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[SCOI2009</a:t>
            </a:r>
            <a:r>
              <a:rPr lang="en-US" altLang="zh-CN" dirty="0" smtClean="0"/>
              <a:t>]</a:t>
            </a:r>
            <a:br>
              <a:rPr lang="en-US" altLang="zh-CN" dirty="0" smtClean="0"/>
            </a:br>
            <a:r>
              <a:rPr lang="zh-CN" altLang="en-US" dirty="0" smtClean="0"/>
              <a:t>生日快乐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sz="2400" dirty="0" smtClean="0"/>
              <a:t>大佬如果做过先别说</a:t>
            </a:r>
            <a:endParaRPr lang="en-US" altLang="zh-CN" sz="2400" dirty="0" smtClean="0"/>
          </a:p>
          <a:p>
            <a:r>
              <a:rPr lang="en-US" altLang="zh-CN" sz="2400" dirty="0"/>
              <a:t>windy</a:t>
            </a:r>
            <a:r>
              <a:rPr lang="zh-CN" altLang="en-US" sz="2400" dirty="0"/>
              <a:t>的生日到了，为了庆祝生日，他的朋友们帮他买了一个边长分别为 </a:t>
            </a:r>
            <a:r>
              <a:rPr lang="en-US" altLang="zh-CN" sz="2400" dirty="0"/>
              <a:t>X </a:t>
            </a:r>
            <a:r>
              <a:rPr lang="zh-CN" altLang="en-US" sz="2400" dirty="0"/>
              <a:t>和 </a:t>
            </a:r>
            <a:r>
              <a:rPr lang="en-US" altLang="zh-CN" sz="2400" dirty="0"/>
              <a:t>Y </a:t>
            </a:r>
            <a:r>
              <a:rPr lang="zh-CN" altLang="en-US" sz="2400" dirty="0"/>
              <a:t>的矩形蛋糕。现在包括</a:t>
            </a:r>
            <a:r>
              <a:rPr lang="en-US" altLang="zh-CN" sz="2400" dirty="0" smtClean="0"/>
              <a:t>windy</a:t>
            </a:r>
            <a:r>
              <a:rPr lang="zh-CN" altLang="en-US" sz="2400" dirty="0" smtClean="0"/>
              <a:t>，</a:t>
            </a:r>
            <a:r>
              <a:rPr lang="zh-CN" altLang="en-US" sz="2400" dirty="0"/>
              <a:t>一共有 </a:t>
            </a:r>
            <a:r>
              <a:rPr lang="en-US" altLang="zh-CN" sz="2400" dirty="0"/>
              <a:t>N </a:t>
            </a:r>
            <a:r>
              <a:rPr lang="zh-CN" altLang="en-US" sz="2400" dirty="0"/>
              <a:t>个人来分这块大蛋糕，要求每个人必须获得相同面积的蛋糕。</a:t>
            </a:r>
            <a:r>
              <a:rPr lang="en-US" altLang="zh-CN" sz="2400" dirty="0"/>
              <a:t>windy</a:t>
            </a:r>
            <a:r>
              <a:rPr lang="zh-CN" altLang="en-US" sz="2400" dirty="0"/>
              <a:t>主刀，每一切只能平行于一块</a:t>
            </a:r>
            <a:r>
              <a:rPr lang="zh-CN" altLang="en-US" sz="2400" dirty="0" smtClean="0"/>
              <a:t>蛋糕的</a:t>
            </a:r>
            <a:r>
              <a:rPr lang="zh-CN" altLang="en-US" sz="2400" dirty="0"/>
              <a:t>一边（任意一边），并且必须把这块蛋糕切成两块。这样，要切成 </a:t>
            </a:r>
            <a:r>
              <a:rPr lang="en-US" altLang="zh-CN" sz="2400" dirty="0"/>
              <a:t>N </a:t>
            </a:r>
            <a:r>
              <a:rPr lang="zh-CN" altLang="en-US" sz="2400" dirty="0"/>
              <a:t>块蛋糕，</a:t>
            </a:r>
            <a:r>
              <a:rPr lang="en-US" altLang="zh-CN" sz="2400" dirty="0"/>
              <a:t>windy</a:t>
            </a:r>
            <a:r>
              <a:rPr lang="zh-CN" altLang="en-US" sz="2400" dirty="0"/>
              <a:t>必须切 </a:t>
            </a:r>
            <a:r>
              <a:rPr lang="en-US" altLang="zh-CN" sz="2400" dirty="0"/>
              <a:t>N-1 </a:t>
            </a:r>
            <a:r>
              <a:rPr lang="zh-CN" altLang="en-US" sz="2400" dirty="0"/>
              <a:t>次。为了</a:t>
            </a:r>
            <a:r>
              <a:rPr lang="zh-CN" altLang="en-US" sz="2400" dirty="0" smtClean="0"/>
              <a:t>使得每</a:t>
            </a:r>
            <a:r>
              <a:rPr lang="zh-CN" altLang="en-US" sz="2400" dirty="0"/>
              <a:t>块蛋糕看起来漂亮，我们要求 </a:t>
            </a:r>
            <a:r>
              <a:rPr lang="en-US" altLang="zh-CN" sz="2400" dirty="0"/>
              <a:t>N</a:t>
            </a:r>
            <a:r>
              <a:rPr lang="zh-CN" altLang="en-US" sz="2400" dirty="0"/>
              <a:t>块蛋糕的长边与短边的比值的最大值最小。你能帮助</a:t>
            </a:r>
            <a:r>
              <a:rPr lang="en-US" altLang="zh-CN" sz="2400" dirty="0"/>
              <a:t>windy</a:t>
            </a:r>
            <a:r>
              <a:rPr lang="zh-CN" altLang="en-US" sz="2400" dirty="0"/>
              <a:t>求出这个比值么</a:t>
            </a:r>
            <a:r>
              <a:rPr lang="zh-CN" altLang="en-US" sz="2400" dirty="0" smtClean="0"/>
              <a:t>？</a:t>
            </a:r>
            <a:endParaRPr lang="en-US" altLang="zh-CN" sz="2400" dirty="0" smtClean="0"/>
          </a:p>
          <a:p>
            <a:r>
              <a:rPr lang="zh-CN" altLang="en-US" sz="2400" b="1" dirty="0" smtClean="0">
                <a:solidFill>
                  <a:schemeClr val="accent5">
                    <a:lumMod val="75000"/>
                  </a:schemeClr>
                </a:solidFill>
              </a:rPr>
              <a:t>答案保留六位小数</a:t>
            </a:r>
            <a:endParaRPr lang="en-US" altLang="zh-CN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altLang="zh-CN" sz="2400" dirty="0" smtClean="0"/>
              <a:t>X</a:t>
            </a:r>
            <a:r>
              <a:rPr lang="zh-CN" altLang="en-US" sz="2400" dirty="0"/>
              <a:t>、</a:t>
            </a:r>
            <a:r>
              <a:rPr lang="en-US" altLang="zh-CN" sz="2400" dirty="0" smtClean="0"/>
              <a:t>Y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 </a:t>
            </a:r>
            <a:r>
              <a:rPr lang="en-US" altLang="zh-CN" sz="2400" dirty="0"/>
              <a:t>N</a:t>
            </a:r>
            <a:r>
              <a:rPr lang="zh-CN" altLang="en-US" sz="2400" dirty="0"/>
              <a:t>。</a:t>
            </a:r>
            <a:r>
              <a:rPr lang="en-US" altLang="zh-CN" sz="2400" dirty="0"/>
              <a:t>1 &lt;= X,Y &lt;= </a:t>
            </a:r>
            <a:r>
              <a:rPr lang="en-US" altLang="zh-CN" sz="2400" dirty="0" smtClean="0"/>
              <a:t>10000</a:t>
            </a:r>
            <a:r>
              <a:rPr lang="zh-CN" altLang="en-US" sz="2400" dirty="0" smtClean="0"/>
              <a:t>；</a:t>
            </a:r>
            <a:r>
              <a:rPr lang="en-US" altLang="zh-CN" sz="2400" dirty="0" smtClean="0"/>
              <a:t>1 </a:t>
            </a:r>
            <a:r>
              <a:rPr lang="en-US" altLang="zh-CN" sz="2400" dirty="0"/>
              <a:t>&lt;= N &lt;= 10</a:t>
            </a:r>
            <a:endParaRPr lang="zh-CN" altLang="en-US" sz="2400" dirty="0"/>
          </a:p>
        </p:txBody>
      </p:sp>
      <p:sp>
        <p:nvSpPr>
          <p:cNvPr id="4" name="文本框 3"/>
          <p:cNvSpPr txBox="1"/>
          <p:nvPr/>
        </p:nvSpPr>
        <p:spPr>
          <a:xfrm>
            <a:off x="665987" y="5250872"/>
            <a:ext cx="3944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linkClick r:id="rId1"/>
              </a:rPr>
              <a:t>http://www.lydsy.com/JudgeOnline/problem.php?id=1024</a:t>
            </a:r>
            <a:endParaRPr lang="zh-CN" alt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看着是二分吧，答案都要精确到小数点后六位了</a:t>
            </a:r>
            <a:endParaRPr lang="en-US" altLang="zh-CN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TM02892315[[fn=丝状]]</Template>
  <TotalTime>0</TotalTime>
  <Words>3913</Words>
  <Application>WPS 演示</Application>
  <PresentationFormat>宽屏</PresentationFormat>
  <Paragraphs>201</Paragraphs>
  <Slides>37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37</vt:i4>
      </vt:variant>
    </vt:vector>
  </HeadingPairs>
  <TitlesOfParts>
    <vt:vector size="49" baseType="lpstr">
      <vt:lpstr>Arial</vt:lpstr>
      <vt:lpstr>宋体</vt:lpstr>
      <vt:lpstr>Wingdings</vt:lpstr>
      <vt:lpstr>Wingdings 2</vt:lpstr>
      <vt:lpstr>Calibri Light</vt:lpstr>
      <vt:lpstr>Courier New</vt:lpstr>
      <vt:lpstr>Rockwell</vt:lpstr>
      <vt:lpstr>微软雅黑</vt:lpstr>
      <vt:lpstr>Arial Unicode MS</vt:lpstr>
      <vt:lpstr>等线</vt:lpstr>
      <vt:lpstr>HDOfficeLightV0</vt:lpstr>
      <vt:lpstr>Atlas</vt:lpstr>
      <vt:lpstr>搜索</vt:lpstr>
      <vt:lpstr>Preface</vt:lpstr>
      <vt:lpstr>NOIP2015 D1T3 斗地主</vt:lpstr>
      <vt:lpstr>Solution</vt:lpstr>
      <vt:lpstr>Solution</vt:lpstr>
      <vt:lpstr>Solution</vt:lpstr>
      <vt:lpstr>Solution</vt:lpstr>
      <vt:lpstr>[SCOI2009] 生日快乐</vt:lpstr>
      <vt:lpstr>Solution</vt:lpstr>
      <vt:lpstr>Solution</vt:lpstr>
      <vt:lpstr>[CQOI2009] match循环赛</vt:lpstr>
      <vt:lpstr>Solution?</vt:lpstr>
      <vt:lpstr>Solution</vt:lpstr>
      <vt:lpstr>A*与IDA*</vt:lpstr>
      <vt:lpstr>IDA*</vt:lpstr>
      <vt:lpstr>SCOI2005 骑士精神</vt:lpstr>
      <vt:lpstr>Solution</vt:lpstr>
      <vt:lpstr>Solution</vt:lpstr>
      <vt:lpstr>Solution</vt:lpstr>
      <vt:lpstr>Solution</vt:lpstr>
      <vt:lpstr>Solution</vt:lpstr>
      <vt:lpstr>Solution</vt:lpstr>
      <vt:lpstr>Solution</vt:lpstr>
      <vt:lpstr>八数码问题</vt:lpstr>
      <vt:lpstr>八数码问题</vt:lpstr>
      <vt:lpstr>八数码问题</vt:lpstr>
      <vt:lpstr>A*</vt:lpstr>
      <vt:lpstr>A*</vt:lpstr>
      <vt:lpstr>SDOI2010 魔法猪学院</vt:lpstr>
      <vt:lpstr>Solution</vt:lpstr>
      <vt:lpstr>Solution</vt:lpstr>
      <vt:lpstr>Solution</vt:lpstr>
      <vt:lpstr>模拟退火</vt:lpstr>
      <vt:lpstr>模拟退火</vt:lpstr>
      <vt:lpstr>BZOJ 3680 吊打XXX</vt:lpstr>
      <vt:lpstr>Solution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zzzc18@outlook.com</dc:creator>
  <cp:lastModifiedBy>Administrator</cp:lastModifiedBy>
  <cp:revision>113</cp:revision>
  <dcterms:created xsi:type="dcterms:W3CDTF">2017-10-26T11:49:00Z</dcterms:created>
  <dcterms:modified xsi:type="dcterms:W3CDTF">2017-11-03T09:17:51Z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