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1.svg" ContentType="image/svg+xml"/>
  <Override PartName="/ppt/media/image13.svg" ContentType="image/svg+xml"/>
  <Override PartName="/ppt/media/image55.svg" ContentType="image/svg+xml"/>
  <Override PartName="/ppt/media/image70.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3"/>
    <p:sldMasterId id="2147483662" r:id="rId4"/>
    <p:sldMasterId id="2147483674" r:id="rId5"/>
    <p:sldMasterId id="2147483676" r:id="rId6"/>
    <p:sldMasterId id="2147483688" r:id="rId7"/>
    <p:sldMasterId id="2147483691" r:id="rId8"/>
    <p:sldMasterId id="2147483694" r:id="rId9"/>
    <p:sldMasterId id="2147483698" r:id="rId10"/>
  </p:sldMasterIdLst>
  <p:notesMasterIdLst>
    <p:notesMasterId r:id="rId12"/>
  </p:notesMasterIdLst>
  <p:sldIdLst>
    <p:sldId id="330" r:id="rId11"/>
    <p:sldId id="322" r:id="rId13"/>
    <p:sldId id="323" r:id="rId14"/>
    <p:sldId id="324" r:id="rId15"/>
    <p:sldId id="325" r:id="rId16"/>
    <p:sldId id="326" r:id="rId17"/>
    <p:sldId id="327" r:id="rId18"/>
    <p:sldId id="328" r:id="rId19"/>
    <p:sldId id="329" r:id="rId20"/>
    <p:sldId id="298" r:id="rId21"/>
    <p:sldId id="299" r:id="rId22"/>
    <p:sldId id="300" r:id="rId23"/>
    <p:sldId id="301" r:id="rId24"/>
    <p:sldId id="302" r:id="rId25"/>
    <p:sldId id="303" r:id="rId26"/>
    <p:sldId id="335" r:id="rId27"/>
    <p:sldId id="334" r:id="rId28"/>
    <p:sldId id="333" r:id="rId29"/>
    <p:sldId id="307" r:id="rId30"/>
    <p:sldId id="319" r:id="rId31"/>
    <p:sldId id="309" r:id="rId32"/>
    <p:sldId id="310" r:id="rId33"/>
    <p:sldId id="331" r:id="rId34"/>
    <p:sldId id="332" r:id="rId35"/>
    <p:sldId id="313" r:id="rId36"/>
    <p:sldId id="314" r:id="rId37"/>
    <p:sldId id="315" r:id="rId38"/>
    <p:sldId id="275" r:id="rId39"/>
    <p:sldId id="276" r:id="rId40"/>
    <p:sldId id="320" r:id="rId41"/>
  </p:sldIdLst>
  <p:sldSz cx="18288000" cy="10287000"/>
  <p:notesSz cx="6858000" cy="9144000"/>
  <p:defaultTextStyle>
    <a:defPPr marR="0" lvl="0" algn="l" rtl="0">
      <a:lnSpc>
        <a:spcPct val="100000"/>
      </a:lnSpc>
      <a:spcBef>
        <a:spcPts val="0"/>
      </a:spcBef>
      <a:spcAft>
        <a:spcPts val="0"/>
      </a:spcAft>
    </a:defPPr>
    <a:lvl1pPr marL="0"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457200"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914400"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371600"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1828800"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286000"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2743200"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200400"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3657600"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06" userDrawn="1">
          <p15:clr>
            <a:srgbClr val="747775"/>
          </p15:clr>
        </p15:guide>
        <p15:guide id="2" pos="2900"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1" d="100"/>
          <a:sy n="61" d="100"/>
        </p:scale>
        <p:origin x="321" y="39"/>
      </p:cViewPr>
      <p:guideLst>
        <p:guide orient="horz" pos="1606"/>
        <p:guide pos="290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0.xml"/><Relationship Id="rId40" Type="http://schemas.openxmlformats.org/officeDocument/2006/relationships/slide" Target="slides/slide29.xml"/><Relationship Id="rId4" Type="http://schemas.openxmlformats.org/officeDocument/2006/relationships/slideMaster" Target="slideMasters/slideMaster3.xml"/><Relationship Id="rId39" Type="http://schemas.openxmlformats.org/officeDocument/2006/relationships/slide" Target="slides/slide28.xml"/><Relationship Id="rId38" Type="http://schemas.openxmlformats.org/officeDocument/2006/relationships/slide" Target="slides/slide27.xml"/><Relationship Id="rId37" Type="http://schemas.openxmlformats.org/officeDocument/2006/relationships/slide" Target="slides/slide26.xml"/><Relationship Id="rId36" Type="http://schemas.openxmlformats.org/officeDocument/2006/relationships/slide" Target="slides/slide25.xml"/><Relationship Id="rId35" Type="http://schemas.openxmlformats.org/officeDocument/2006/relationships/slide" Target="slides/slide24.xml"/><Relationship Id="rId34" Type="http://schemas.openxmlformats.org/officeDocument/2006/relationships/slide" Target="slides/slide23.xml"/><Relationship Id="rId33" Type="http://schemas.openxmlformats.org/officeDocument/2006/relationships/slide" Target="slides/slide22.xml"/><Relationship Id="rId32" Type="http://schemas.openxmlformats.org/officeDocument/2006/relationships/slide" Target="slides/slide21.xml"/><Relationship Id="rId31" Type="http://schemas.openxmlformats.org/officeDocument/2006/relationships/slide" Target="slides/slide20.xml"/><Relationship Id="rId30" Type="http://schemas.openxmlformats.org/officeDocument/2006/relationships/slide" Target="slides/slide19.xml"/><Relationship Id="rId3" Type="http://schemas.openxmlformats.org/officeDocument/2006/relationships/slideMaster" Target="slideMasters/slideMaster2.xml"/><Relationship Id="rId29" Type="http://schemas.openxmlformats.org/officeDocument/2006/relationships/slide" Target="slides/slide18.xml"/><Relationship Id="rId28" Type="http://schemas.openxmlformats.org/officeDocument/2006/relationships/slide" Target="slides/slide17.xml"/><Relationship Id="rId27" Type="http://schemas.openxmlformats.org/officeDocument/2006/relationships/slide" Target="slides/slide16.xml"/><Relationship Id="rId26" Type="http://schemas.openxmlformats.org/officeDocument/2006/relationships/slide" Target="slides/slide15.xml"/><Relationship Id="rId25" Type="http://schemas.openxmlformats.org/officeDocument/2006/relationships/slide" Target="slides/slide14.xml"/><Relationship Id="rId24" Type="http://schemas.openxmlformats.org/officeDocument/2006/relationships/slide" Target="slides/slide13.xml"/><Relationship Id="rId23" Type="http://schemas.openxmlformats.org/officeDocument/2006/relationships/slide" Target="slides/slide12.xml"/><Relationship Id="rId22" Type="http://schemas.openxmlformats.org/officeDocument/2006/relationships/slide" Target="slides/slide11.xml"/><Relationship Id="rId21" Type="http://schemas.openxmlformats.org/officeDocument/2006/relationships/slide" Target="slides/slide10.xml"/><Relationship Id="rId20" Type="http://schemas.openxmlformats.org/officeDocument/2006/relationships/slide" Target="slides/slide9.xml"/><Relationship Id="rId2" Type="http://schemas.openxmlformats.org/officeDocument/2006/relationships/theme" Target="theme/theme1.xml"/><Relationship Id="rId19" Type="http://schemas.openxmlformats.org/officeDocument/2006/relationships/slide" Target="slides/slide8.xml"/><Relationship Id="rId18" Type="http://schemas.openxmlformats.org/officeDocument/2006/relationships/slide" Target="slides/slide7.xml"/><Relationship Id="rId17" Type="http://schemas.openxmlformats.org/officeDocument/2006/relationships/slide" Target="slides/slide6.xml"/><Relationship Id="rId16" Type="http://schemas.openxmlformats.org/officeDocument/2006/relationships/slide" Target="slides/slide5.xml"/><Relationship Id="rId15" Type="http://schemas.openxmlformats.org/officeDocument/2006/relationships/slide" Target="slides/slide4.xml"/><Relationship Id="rId14" Type="http://schemas.openxmlformats.org/officeDocument/2006/relationships/slide" Target="slides/slide3.xml"/><Relationship Id="rId13" Type="http://schemas.openxmlformats.org/officeDocument/2006/relationships/slide" Target="slides/slide2.xml"/><Relationship Id="rId12" Type="http://schemas.openxmlformats.org/officeDocument/2006/relationships/notesMaster" Target="notesMasters/notesMaster1.xml"/><Relationship Id="rId11" Type="http://schemas.openxmlformats.org/officeDocument/2006/relationships/slide" Target="slides/slide1.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10043-5235-4D4B-B0EB-54456B3742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85D10043-5235-4D4B-B0EB-54456B374230}" type="slidenum">
              <a:rPr kumimoji="0" lang="zh-CN" altLang="en-US" sz="18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90763" y="512763"/>
            <a:ext cx="4562475" cy="25669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5D10043-5235-4D4B-B0EB-54456B374230}"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algn="l"/>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标题幻灯片">
  <p:cSld name="TITLE">
    <p:spTree>
      <p:nvGrpSpPr>
        <p:cNvPr id="1" name="Shape 11"/>
        <p:cNvGrpSpPr/>
        <p:nvPr/>
      </p:nvGrpSpPr>
      <p:grpSpPr>
        <a:xfrm>
          <a:off x="0" y="0"/>
          <a:ext cx="0" cy="0"/>
          <a:chOff x="0" y="0"/>
          <a:chExt cx="0" cy="0"/>
        </a:xfrm>
      </p:grpSpPr>
      <p:sp>
        <p:nvSpPr>
          <p:cNvPr id="12" name="Shape 3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Shape 31"/>
          <p:cNvSpPr txBox="1">
            <a:spLocks noGrp="1"/>
          </p:cNvSpPr>
          <p:nvPr>
            <p:ph type="subTitle" idx="1"/>
          </p:nvPr>
        </p:nvSpPr>
        <p:spPr>
          <a:xfrm>
            <a:off x="1143000" y="2701528"/>
            <a:ext cx="6858000" cy="1241821"/>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Shape 3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Shape 3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Shape 3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标题和竖排文字">
  <p:cSld name="VERTICAL_TEXT">
    <p:spTree>
      <p:nvGrpSpPr>
        <p:cNvPr id="1" name="Shape 68"/>
        <p:cNvGrpSpPr/>
        <p:nvPr/>
      </p:nvGrpSpPr>
      <p:grpSpPr>
        <a:xfrm>
          <a:off x="0" y="0"/>
          <a:ext cx="0" cy="0"/>
          <a:chOff x="0" y="0"/>
          <a:chExt cx="0" cy="0"/>
        </a:xfrm>
      </p:grpSpPr>
      <p:sp>
        <p:nvSpPr>
          <p:cNvPr id="69" name="Shape 4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Shape 50"/>
          <p:cNvSpPr txBox="1">
            <a:spLocks noGrp="1"/>
          </p:cNvSpPr>
          <p:nvPr>
            <p:ph type="body" idx="1"/>
          </p:nvPr>
        </p:nvSpPr>
        <p:spPr>
          <a:xfrm rot="5400000">
            <a:off x="2940248" y="-942379"/>
            <a:ext cx="3263504"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1" name="Shape 5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Shape 5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Shape 5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竖排标题与文本">
  <p:cSld name="VERTICAL_TITLE_AND_VERTICAL_TEXT">
    <p:spTree>
      <p:nvGrpSpPr>
        <p:cNvPr id="1" name="Shape 74"/>
        <p:cNvGrpSpPr/>
        <p:nvPr/>
      </p:nvGrpSpPr>
      <p:grpSpPr>
        <a:xfrm>
          <a:off x="0" y="0"/>
          <a:ext cx="0" cy="0"/>
          <a:chOff x="0" y="0"/>
          <a:chExt cx="0" cy="0"/>
        </a:xfrm>
      </p:grpSpPr>
      <p:sp>
        <p:nvSpPr>
          <p:cNvPr id="75" name="Shape 15"/>
          <p:cNvSpPr txBox="1">
            <a:spLocks noGrp="1"/>
          </p:cNvSpPr>
          <p:nvPr>
            <p:ph type="title"/>
          </p:nvPr>
        </p:nvSpPr>
        <p:spPr>
          <a:xfrm rot="5400000">
            <a:off x="5350073" y="1467445"/>
            <a:ext cx="4358879" cy="1971675"/>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Shape 16"/>
          <p:cNvSpPr txBox="1">
            <a:spLocks noGrp="1"/>
          </p:cNvSpPr>
          <p:nvPr>
            <p:ph type="body" idx="1"/>
          </p:nvPr>
        </p:nvSpPr>
        <p:spPr>
          <a:xfrm rot="5400000">
            <a:off x="1349573" y="-447080"/>
            <a:ext cx="4358879" cy="5800725"/>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77" name="Shape 1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8" name="Shape 1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Shape 1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标题和内容">
  <p:cSld name="OBJECT">
    <p:spTree>
      <p:nvGrpSpPr>
        <p:cNvPr id="1" name="Shape 17"/>
        <p:cNvGrpSpPr/>
        <p:nvPr/>
      </p:nvGrpSpPr>
      <p:grpSpPr>
        <a:xfrm>
          <a:off x="0" y="0"/>
          <a:ext cx="0" cy="0"/>
          <a:chOff x="0" y="0"/>
          <a:chExt cx="0" cy="0"/>
        </a:xfrm>
      </p:grpSpPr>
      <p:sp>
        <p:nvSpPr>
          <p:cNvPr id="18" name="Shape 54"/>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 name="Shape 55"/>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20" name="Shape 5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 name="Shape 5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 name="Shape 5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5">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5">
                <a:solidFill>
                  <a:schemeClr val="tx1">
                    <a:tint val="75000"/>
                  </a:schemeClr>
                </a:solidFill>
              </a:defRPr>
            </a:lvl4pPr>
            <a:lvl5pPr marL="1828800" indent="0">
              <a:buNone/>
              <a:defRPr sz="1405">
                <a:solidFill>
                  <a:schemeClr val="tx1">
                    <a:tint val="75000"/>
                  </a:schemeClr>
                </a:solidFill>
              </a:defRPr>
            </a:lvl5pPr>
            <a:lvl6pPr marL="2286000" indent="0">
              <a:buNone/>
              <a:defRPr sz="1405">
                <a:solidFill>
                  <a:schemeClr val="tx1">
                    <a:tint val="75000"/>
                  </a:schemeClr>
                </a:solidFill>
              </a:defRPr>
            </a:lvl6pPr>
            <a:lvl7pPr marL="2743200" indent="0">
              <a:buNone/>
              <a:defRPr sz="1405">
                <a:solidFill>
                  <a:schemeClr val="tx1">
                    <a:tint val="75000"/>
                  </a:schemeClr>
                </a:solidFill>
              </a:defRPr>
            </a:lvl7pPr>
            <a:lvl8pPr marL="3200400" indent="0">
              <a:buNone/>
              <a:defRPr sz="1405">
                <a:solidFill>
                  <a:schemeClr val="tx1">
                    <a:tint val="75000"/>
                  </a:schemeClr>
                </a:solidFill>
              </a:defRPr>
            </a:lvl8pPr>
            <a:lvl9pPr marL="3657600" indent="0">
              <a:buNone/>
              <a:defRPr sz="140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4"/>
          </a:xfrm>
        </p:spPr>
        <p:txBody>
          <a:bodyPr/>
          <a:lstStyle>
            <a:lvl1pPr>
              <a:defRPr sz="2800"/>
            </a:lvl1pPr>
            <a:lvl2pPr>
              <a:defRPr sz="2400"/>
            </a:lvl2pPr>
            <a:lvl3pPr>
              <a:defRPr sz="200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4"/>
          </a:xfrm>
        </p:spPr>
        <p:txBody>
          <a:bodyPr/>
          <a:lstStyle>
            <a:lvl1pPr>
              <a:defRPr sz="2800"/>
            </a:lvl1pPr>
            <a:lvl2pPr>
              <a:defRPr sz="2400"/>
            </a:lvl2pPr>
            <a:lvl3pPr>
              <a:defRPr sz="2005"/>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4"/>
            <a:ext cx="4040189" cy="639762"/>
          </a:xfrm>
        </p:spPr>
        <p:txBody>
          <a:bodyPr anchor="b"/>
          <a:lstStyle>
            <a:lvl1pPr marL="0" indent="0">
              <a:buNone/>
              <a:defRPr sz="2400" b="1"/>
            </a:lvl1pPr>
            <a:lvl2pPr marL="457200" indent="0">
              <a:buNone/>
              <a:defRPr sz="2005"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6"/>
            <a:ext cx="4040189" cy="3951288"/>
          </a:xfrm>
        </p:spPr>
        <p:txBody>
          <a:bodyPr/>
          <a:lstStyle>
            <a:lvl1pPr>
              <a:defRPr sz="2400"/>
            </a:lvl1pPr>
            <a:lvl2pPr>
              <a:defRPr sz="2005"/>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535114"/>
            <a:ext cx="4041776" cy="639762"/>
          </a:xfrm>
        </p:spPr>
        <p:txBody>
          <a:bodyPr anchor="b"/>
          <a:lstStyle>
            <a:lvl1pPr marL="0" indent="0">
              <a:buNone/>
              <a:defRPr sz="2400" b="1"/>
            </a:lvl1pPr>
            <a:lvl2pPr marL="457200" indent="0">
              <a:buNone/>
              <a:defRPr sz="2005"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2174876"/>
            <a:ext cx="4041776" cy="3951288"/>
          </a:xfrm>
        </p:spPr>
        <p:txBody>
          <a:bodyPr/>
          <a:lstStyle>
            <a:lvl1pPr>
              <a:defRPr sz="2400"/>
            </a:lvl1pPr>
            <a:lvl2pPr>
              <a:defRPr sz="2005"/>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节标题">
  <p:cSld name="SECTION_HEADER">
    <p:spTree>
      <p:nvGrpSpPr>
        <p:cNvPr id="1" name="Shape 23"/>
        <p:cNvGrpSpPr/>
        <p:nvPr/>
      </p:nvGrpSpPr>
      <p:grpSpPr>
        <a:xfrm>
          <a:off x="0" y="0"/>
          <a:ext cx="0" cy="0"/>
          <a:chOff x="0" y="0"/>
          <a:chExt cx="0" cy="0"/>
        </a:xfrm>
      </p:grpSpPr>
      <p:sp>
        <p:nvSpPr>
          <p:cNvPr id="24" name="Shape 59"/>
          <p:cNvSpPr txBox="1">
            <a:spLocks noGrp="1"/>
          </p:cNvSpPr>
          <p:nvPr>
            <p:ph type="title"/>
          </p:nvPr>
        </p:nvSpPr>
        <p:spPr>
          <a:xfrm>
            <a:off x="623888" y="1282304"/>
            <a:ext cx="7886700" cy="2139553"/>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Arial" panose="020B0604020202020204"/>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5" name="Shape 60"/>
          <p:cNvSpPr txBox="1">
            <a:spLocks noGrp="1"/>
          </p:cNvSpPr>
          <p:nvPr>
            <p:ph type="body" idx="1"/>
          </p:nvPr>
        </p:nvSpPr>
        <p:spPr>
          <a:xfrm>
            <a:off x="623888" y="3442097"/>
            <a:ext cx="7886700" cy="112514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p:txBody>
      </p:sp>
      <p:sp>
        <p:nvSpPr>
          <p:cNvPr id="26" name="Shape 6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7" name="Shape 6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8" name="Shape 6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5" b="1"/>
            </a:lvl1pPr>
          </a:lstStyle>
          <a:p>
            <a:r>
              <a:rPr lang="en-US"/>
              <a:t>Click to edit Master title style</a:t>
            </a:r>
            <a:endParaRPr lang="en-US"/>
          </a:p>
        </p:txBody>
      </p:sp>
      <p:sp>
        <p:nvSpPr>
          <p:cNvPr id="3" name="Content Placeholder 2"/>
          <p:cNvSpPr>
            <a:spLocks noGrp="1"/>
          </p:cNvSpPr>
          <p:nvPr>
            <p:ph idx="1"/>
          </p:nvPr>
        </p:nvSpPr>
        <p:spPr>
          <a:xfrm>
            <a:off x="3575051" y="273051"/>
            <a:ext cx="5111750" cy="5853113"/>
          </a:xfrm>
        </p:spPr>
        <p:txBody>
          <a:bodyPr/>
          <a:lstStyle>
            <a:lvl1pPr>
              <a:defRPr sz="3205"/>
            </a:lvl1pPr>
            <a:lvl2pPr>
              <a:defRPr sz="2800"/>
            </a:lvl2pPr>
            <a:lvl3pPr>
              <a:defRPr sz="2400"/>
            </a:lvl3pPr>
            <a:lvl4pPr>
              <a:defRPr sz="2005"/>
            </a:lvl4pPr>
            <a:lvl5pPr>
              <a:defRPr sz="2005"/>
            </a:lvl5pPr>
            <a:lvl6pPr>
              <a:defRPr sz="2005"/>
            </a:lvl6pPr>
            <a:lvl7pPr>
              <a:defRPr sz="2005"/>
            </a:lvl7pPr>
            <a:lvl8pPr>
              <a:defRPr sz="2005"/>
            </a:lvl8pPr>
            <a:lvl9pPr>
              <a:defRPr sz="200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5"/>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nchor="b"/>
          <a:lstStyle>
            <a:lvl1pPr algn="l">
              <a:defRPr sz="2005"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p:spPr>
        <p:txBody>
          <a:bodyPr/>
          <a:lstStyle>
            <a:lvl1pPr marL="0" indent="0">
              <a:buNone/>
              <a:defRPr sz="3205"/>
            </a:lvl1pPr>
            <a:lvl2pPr marL="457200" indent="0">
              <a:buNone/>
              <a:defRPr sz="2800"/>
            </a:lvl2pPr>
            <a:lvl3pPr marL="914400" indent="0">
              <a:buNone/>
              <a:defRPr sz="2400"/>
            </a:lvl3pPr>
            <a:lvl4pPr marL="1371600" indent="0">
              <a:buNone/>
              <a:defRPr sz="2005"/>
            </a:lvl4pPr>
            <a:lvl5pPr marL="1828800" indent="0">
              <a:buNone/>
              <a:defRPr sz="2005"/>
            </a:lvl5pPr>
            <a:lvl6pPr marL="2286000" indent="0">
              <a:buNone/>
              <a:defRPr sz="2005"/>
            </a:lvl6pPr>
            <a:lvl7pPr marL="2743200" indent="0">
              <a:buNone/>
              <a:defRPr sz="2005"/>
            </a:lvl7pPr>
            <a:lvl8pPr marL="3200400" indent="0">
              <a:buNone/>
              <a:defRPr sz="2005"/>
            </a:lvl8pPr>
            <a:lvl9pPr marL="3657600" indent="0">
              <a:buNone/>
              <a:defRPr sz="2005"/>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5"/>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OWN_ACADEMIC">
    <p:bg>
      <p:bgPr>
        <a:solidFill>
          <a:srgbClr val="F7F3EF"/>
        </a:solidFill>
        <a:effectLst/>
      </p:bgPr>
    </p:bg>
    <p:spTree>
      <p:nvGrpSpPr>
        <p:cNvPr id="1" name=""/>
        <p:cNvGrpSpPr/>
        <p:nvPr/>
      </p:nvGrpSpPr>
      <p:grpSpPr>
        <a:xfrm>
          <a:off x="0" y="0"/>
          <a:ext cx="0" cy="0"/>
          <a:chOff x="0" y="0"/>
          <a:chExt cx="0" cy="0"/>
        </a:xfrm>
      </p:grpSpPr>
      <p:sp>
        <p:nvSpPr>
          <p:cNvPr id="2" name="Shape 0"/>
          <p:cNvSpPr/>
          <p:nvPr/>
        </p:nvSpPr>
        <p:spPr>
          <a:xfrm>
            <a:off x="0" y="0"/>
            <a:ext cx="18287543" cy="137160"/>
          </a:xfrm>
          <a:prstGeom prst="rect">
            <a:avLst/>
          </a:prstGeom>
          <a:solidFill>
            <a:srgbClr val="A78C79"/>
          </a:solidFill>
          <a:ln w="12700">
            <a:solidFill>
              <a:srgbClr val="A78C79"/>
            </a:solidFill>
            <a:prstDash val="solid"/>
          </a:ln>
        </p:spPr>
      </p:sp>
      <p:sp>
        <p:nvSpPr>
          <p:cNvPr id="3" name="Shape 1"/>
          <p:cNvSpPr/>
          <p:nvPr/>
        </p:nvSpPr>
        <p:spPr>
          <a:xfrm>
            <a:off x="0" y="10081260"/>
            <a:ext cx="18287543" cy="205740"/>
          </a:xfrm>
          <a:prstGeom prst="rect">
            <a:avLst/>
          </a:prstGeom>
          <a:solidFill>
            <a:srgbClr val="A78C79"/>
          </a:solidFill>
          <a:ln w="12700">
            <a:solidFill>
              <a:srgbClr val="A78C79"/>
            </a:solidFill>
            <a:prstDash val="solid"/>
          </a:ln>
        </p:spPr>
      </p:sp>
      <p:pic>
        <p:nvPicPr>
          <p:cNvPr id="4" name="Image 0" descr="/mnt/data/template_footer_left_clean2.png"/>
          <p:cNvPicPr>
            <a:picLocks noChangeAspect="1"/>
          </p:cNvPicPr>
          <p:nvPr/>
        </p:nvPicPr>
        <p:blipFill>
          <a:blip r:embed="rId2">
            <a:alphaModFix amt="92000"/>
          </a:blip>
          <a:stretch>
            <a:fillRect/>
          </a:stretch>
        </p:blipFill>
        <p:spPr>
          <a:xfrm>
            <a:off x="41148" y="8503920"/>
            <a:ext cx="2400300" cy="1591056"/>
          </a:xfrm>
          <a:prstGeom prst="rect">
            <a:avLst/>
          </a:prstGeom>
        </p:spPr>
      </p:pic>
      <p:sp>
        <p:nvSpPr>
          <p:cNvPr id="25" name="Slide Number Placeholder 0"/>
          <p:cNvSpPr>
            <a:spLocks noGrp="1"/>
          </p:cNvSpPr>
          <p:nvPr>
            <p:ph type="sldNum" sz="quarter" idx="4294967295"/>
          </p:nvPr>
        </p:nvSpPr>
        <p:spPr>
          <a:xfrm>
            <a:off x="16390620" y="9560052"/>
            <a:ext cx="1200000" cy="450000"/>
          </a:xfrm>
          <a:prstGeom prst="rect">
            <a:avLst/>
          </a:prstGeom>
        </p:spPr>
        <p:txBody>
          <a:bodyPr/>
          <a:lstStyle>
            <a:lvl1pPr>
              <a:defRPr sz="1500">
                <a:solidFill>
                  <a:srgbClr val="A78C79"/>
                </a:solidFill>
                <a:latin typeface="微软雅黑" panose="020B0503020204020204" charset="-122"/>
                <a:ea typeface="微软雅黑" panose="020B0503020204020204" charset="-122"/>
                <a:cs typeface="微软雅黑" panose="020B0503020204020204" charset="-122"/>
              </a:defRPr>
            </a:lvl1pPr>
          </a:lstStyle>
          <a:p>
            <a:pPr algn="l"/>
            <a:fld id="{F7021451-1387-4CA6-816F-3879F97B5CBC}" type="slidenum">
              <a:rPr lang="en-US" b="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a:xfrm>
            <a:off x="3124200" y="6356350"/>
            <a:ext cx="2895600" cy="365125"/>
          </a:xfrm>
        </p:spPr>
        <p:txBody>
          <a:bodyPr/>
          <a:lstStyle/>
          <a:p>
            <a:endParaRPr lang="en-US"/>
          </a:p>
        </p:txBody>
      </p:sp>
      <p:sp>
        <p:nvSpPr>
          <p:cNvPr id="4" name="Slide Number Placeholder 3"/>
          <p:cNvSpPr>
            <a:spLocks noGrp="1"/>
          </p:cNvSpPr>
          <p:nvPr>
            <p:ph type="sldNum" sz="quarter" idx="12"/>
          </p:nvPr>
        </p:nvSpPr>
        <p:spPr>
          <a:xfrm>
            <a:off x="6553200" y="6356350"/>
            <a:ext cx="2133600" cy="365125"/>
          </a:xfrm>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两栏内容">
  <p:cSld name="TWO_OBJECTS">
    <p:spTree>
      <p:nvGrpSpPr>
        <p:cNvPr id="1" name="Shape 29"/>
        <p:cNvGrpSpPr/>
        <p:nvPr/>
      </p:nvGrpSpPr>
      <p:grpSpPr>
        <a:xfrm>
          <a:off x="0" y="0"/>
          <a:ext cx="0" cy="0"/>
          <a:chOff x="0" y="0"/>
          <a:chExt cx="0" cy="0"/>
        </a:xfrm>
      </p:grpSpPr>
      <p:sp>
        <p:nvSpPr>
          <p:cNvPr id="30" name="Shape 9"/>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1" name="Shape 10"/>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2" name="Shape 11"/>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33" name="Shape 12"/>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Shape 13"/>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Shape 1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ROWN_ACADEMIC">
    <p:bg>
      <p:bgPr>
        <a:solidFill>
          <a:srgbClr val="F7F3EF"/>
        </a:solidFill>
        <a:effectLst/>
      </p:bgPr>
    </p:bg>
    <p:spTree>
      <p:nvGrpSpPr>
        <p:cNvPr id="1" name=""/>
        <p:cNvGrpSpPr/>
        <p:nvPr/>
      </p:nvGrpSpPr>
      <p:grpSpPr>
        <a:xfrm>
          <a:off x="0" y="0"/>
          <a:ext cx="0" cy="0"/>
          <a:chOff x="0" y="0"/>
          <a:chExt cx="0" cy="0"/>
        </a:xfrm>
      </p:grpSpPr>
      <p:sp>
        <p:nvSpPr>
          <p:cNvPr id="2" name="Shape 0"/>
          <p:cNvSpPr/>
          <p:nvPr/>
        </p:nvSpPr>
        <p:spPr>
          <a:xfrm>
            <a:off x="1" y="0"/>
            <a:ext cx="18287543" cy="137160"/>
          </a:xfrm>
          <a:prstGeom prst="rect">
            <a:avLst/>
          </a:prstGeom>
          <a:solidFill>
            <a:srgbClr val="A78C79"/>
          </a:solidFill>
          <a:ln w="12700">
            <a:solidFill>
              <a:srgbClr val="A78C79"/>
            </a:solidFill>
            <a:prstDash val="solid"/>
          </a:ln>
        </p:spPr>
      </p:sp>
      <p:sp>
        <p:nvSpPr>
          <p:cNvPr id="3" name="Shape 1"/>
          <p:cNvSpPr/>
          <p:nvPr/>
        </p:nvSpPr>
        <p:spPr>
          <a:xfrm>
            <a:off x="1" y="10081260"/>
            <a:ext cx="18287543" cy="205740"/>
          </a:xfrm>
          <a:prstGeom prst="rect">
            <a:avLst/>
          </a:prstGeom>
          <a:solidFill>
            <a:srgbClr val="A78C79"/>
          </a:solidFill>
          <a:ln w="12700">
            <a:solidFill>
              <a:srgbClr val="A78C79"/>
            </a:solidFill>
            <a:prstDash val="solid"/>
          </a:ln>
        </p:spPr>
      </p:sp>
      <p:pic>
        <p:nvPicPr>
          <p:cNvPr id="4" name="Image 0" descr="/mnt/data/template_footer_left_clean2.png"/>
          <p:cNvPicPr>
            <a:picLocks noChangeAspect="1"/>
          </p:cNvPicPr>
          <p:nvPr/>
        </p:nvPicPr>
        <p:blipFill>
          <a:blip r:embed="rId2">
            <a:alphaModFix amt="92000"/>
          </a:blip>
          <a:stretch>
            <a:fillRect/>
          </a:stretch>
        </p:blipFill>
        <p:spPr>
          <a:xfrm>
            <a:off x="41148" y="8503920"/>
            <a:ext cx="2400300" cy="1591056"/>
          </a:xfrm>
          <a:prstGeom prst="rect">
            <a:avLst/>
          </a:prstGeom>
        </p:spPr>
      </p:pic>
      <p:sp>
        <p:nvSpPr>
          <p:cNvPr id="25" name="Slide Number Placeholder 0"/>
          <p:cNvSpPr>
            <a:spLocks noGrp="1"/>
          </p:cNvSpPr>
          <p:nvPr>
            <p:ph type="sldNum" sz="quarter" idx="4294967295"/>
          </p:nvPr>
        </p:nvSpPr>
        <p:spPr>
          <a:xfrm>
            <a:off x="16390620" y="9560052"/>
            <a:ext cx="1200000" cy="450000"/>
          </a:xfrm>
          <a:prstGeom prst="rect">
            <a:avLst/>
          </a:prstGeom>
        </p:spPr>
        <p:txBody>
          <a:bodyPr/>
          <a:lstStyle>
            <a:lvl1pPr>
              <a:defRPr sz="1500">
                <a:solidFill>
                  <a:srgbClr val="A78C79"/>
                </a:solidFill>
                <a:latin typeface="微软雅黑" panose="020B0503020204020204" charset="-122"/>
                <a:ea typeface="微软雅黑" panose="020B0503020204020204" charset="-122"/>
                <a:cs typeface="微软雅黑" panose="020B0503020204020204" charset="-122"/>
              </a:defRPr>
            </a:lvl1pPr>
          </a:lstStyle>
          <a:p>
            <a:pPr algn="l"/>
            <a:fld id="{F7021451-1387-4CA6-816F-3879F97B5CBC}" type="slidenum">
              <a:rPr lang="en-US" b="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6"/>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4"/>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1"/>
            <a:ext cx="4038600" cy="45259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1" y="1535114"/>
            <a:ext cx="40401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1" y="2174876"/>
            <a:ext cx="40401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7" y="1535114"/>
            <a:ext cx="4041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7" y="2174876"/>
            <a:ext cx="404177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比较">
  <p:cSld name="TWO_OBJECTS_WITH_TEXT">
    <p:spTree>
      <p:nvGrpSpPr>
        <p:cNvPr id="1" name="Shape 36"/>
        <p:cNvGrpSpPr/>
        <p:nvPr/>
      </p:nvGrpSpPr>
      <p:grpSpPr>
        <a:xfrm>
          <a:off x="0" y="0"/>
          <a:ext cx="0" cy="0"/>
          <a:chOff x="0" y="0"/>
          <a:chExt cx="0" cy="0"/>
        </a:xfrm>
      </p:grpSpPr>
      <p:sp>
        <p:nvSpPr>
          <p:cNvPr id="37" name="Shape 35"/>
          <p:cNvSpPr txBox="1">
            <a:spLocks noGrp="1"/>
          </p:cNvSpPr>
          <p:nvPr>
            <p:ph type="title"/>
          </p:nvPr>
        </p:nvSpPr>
        <p:spPr>
          <a:xfrm>
            <a:off x="629841"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Shape 36"/>
          <p:cNvSpPr txBox="1">
            <a:spLocks noGrp="1"/>
          </p:cNvSpPr>
          <p:nvPr>
            <p:ph type="body" idx="1"/>
          </p:nvPr>
        </p:nvSpPr>
        <p:spPr>
          <a:xfrm>
            <a:off x="629841" y="1260872"/>
            <a:ext cx="3868340"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39" name="Shape 37"/>
          <p:cNvSpPr txBox="1">
            <a:spLocks noGrp="1"/>
          </p:cNvSpPr>
          <p:nvPr>
            <p:ph type="body" idx="2"/>
          </p:nvPr>
        </p:nvSpPr>
        <p:spPr>
          <a:xfrm>
            <a:off x="629841" y="1878806"/>
            <a:ext cx="3868340"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0" name="Shape 38"/>
          <p:cNvSpPr txBox="1">
            <a:spLocks noGrp="1"/>
          </p:cNvSpPr>
          <p:nvPr>
            <p:ph type="body" idx="3"/>
          </p:nvPr>
        </p:nvSpPr>
        <p:spPr>
          <a:xfrm>
            <a:off x="4629150" y="1260872"/>
            <a:ext cx="3887391"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p:txBody>
      </p:sp>
      <p:sp>
        <p:nvSpPr>
          <p:cNvPr id="41" name="Shape 39"/>
          <p:cNvSpPr txBox="1">
            <a:spLocks noGrp="1"/>
          </p:cNvSpPr>
          <p:nvPr>
            <p:ph type="body" idx="4"/>
          </p:nvPr>
        </p:nvSpPr>
        <p:spPr>
          <a:xfrm>
            <a:off x="4629150" y="1878806"/>
            <a:ext cx="3887391" cy="2763441"/>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p:txBody>
      </p:sp>
      <p:sp>
        <p:nvSpPr>
          <p:cNvPr id="42" name="Shape 40"/>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3" name="Shape 41"/>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4" name="Shape 42"/>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6"/>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9"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6"/>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9"/>
            <a:ext cx="6019800" cy="5851526"/>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仅标题">
  <p:cSld name="TITLE_ONLY">
    <p:spTree>
      <p:nvGrpSpPr>
        <p:cNvPr id="1" name="Shape 45"/>
        <p:cNvGrpSpPr/>
        <p:nvPr/>
      </p:nvGrpSpPr>
      <p:grpSpPr>
        <a:xfrm>
          <a:off x="0" y="0"/>
          <a:ext cx="0" cy="0"/>
          <a:chOff x="0" y="0"/>
          <a:chExt cx="0" cy="0"/>
        </a:xfrm>
      </p:grpSpPr>
      <p:sp>
        <p:nvSpPr>
          <p:cNvPr id="46" name="Shape 20"/>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7" name="Shape 21"/>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Shape 22"/>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9" name="Shape 23"/>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空白">
  <p:cSld name="BLANK">
    <p:spTree>
      <p:nvGrpSpPr>
        <p:cNvPr id="1" name="Shape 50"/>
        <p:cNvGrpSpPr/>
        <p:nvPr/>
      </p:nvGrpSpPr>
      <p:grpSpPr>
        <a:xfrm>
          <a:off x="0" y="0"/>
          <a:ext cx="0" cy="0"/>
          <a:chOff x="0" y="0"/>
          <a:chExt cx="0" cy="0"/>
        </a:xfrm>
      </p:grpSpPr>
      <p:sp>
        <p:nvSpPr>
          <p:cNvPr id="51" name="Shape 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2" name="Shape 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3" name="Shape 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内容与标题">
  <p:cSld name="OBJECT_WITH_CAPTION_TEXT">
    <p:spTree>
      <p:nvGrpSpPr>
        <p:cNvPr id="1" name="Shape 54"/>
        <p:cNvGrpSpPr/>
        <p:nvPr/>
      </p:nvGrpSpPr>
      <p:grpSpPr>
        <a:xfrm>
          <a:off x="0" y="0"/>
          <a:ext cx="0" cy="0"/>
          <a:chOff x="0" y="0"/>
          <a:chExt cx="0" cy="0"/>
        </a:xfrm>
      </p:grpSpPr>
      <p:sp>
        <p:nvSpPr>
          <p:cNvPr id="55" name="Shape 43"/>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6" name="Shape 44"/>
          <p:cNvSpPr txBox="1">
            <a:spLocks noGrp="1"/>
          </p:cNvSpPr>
          <p:nvPr>
            <p:ph type="body" idx="1"/>
          </p:nvPr>
        </p:nvSpPr>
        <p:spPr>
          <a:xfrm>
            <a:off x="3887391" y="740569"/>
            <a:ext cx="4629150" cy="3655219"/>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p:txBody>
      </p:sp>
      <p:sp>
        <p:nvSpPr>
          <p:cNvPr id="57" name="Shape 45"/>
          <p:cNvSpPr txBox="1">
            <a:spLocks noGrp="1"/>
          </p:cNvSpPr>
          <p:nvPr>
            <p:ph type="body" idx="2"/>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58" name="Shape 46"/>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9" name="Shape 47"/>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Shape 48"/>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图片与标题">
  <p:cSld name="PICTURE_WITH_CAPTION_TEXT">
    <p:spTree>
      <p:nvGrpSpPr>
        <p:cNvPr id="1" name="Shape 61"/>
        <p:cNvGrpSpPr/>
        <p:nvPr/>
      </p:nvGrpSpPr>
      <p:grpSpPr>
        <a:xfrm>
          <a:off x="0" y="0"/>
          <a:ext cx="0" cy="0"/>
          <a:chOff x="0" y="0"/>
          <a:chExt cx="0" cy="0"/>
        </a:xfrm>
      </p:grpSpPr>
      <p:sp>
        <p:nvSpPr>
          <p:cNvPr id="62" name="Shape 24"/>
          <p:cNvSpPr txBox="1">
            <a:spLocks noGrp="1"/>
          </p:cNvSpPr>
          <p:nvPr>
            <p:ph type="title"/>
          </p:nvPr>
        </p:nvSpPr>
        <p:spPr>
          <a:xfrm>
            <a:off x="629841" y="342900"/>
            <a:ext cx="2949178" cy="120015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2400"/>
              <a:buFont typeface="Arial" panose="020B0604020202020204"/>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3" name="Shape 25"/>
          <p:cNvSpPr>
            <a:spLocks noGrp="1"/>
          </p:cNvSpPr>
          <p:nvPr>
            <p:ph type="pic" idx="2"/>
          </p:nvPr>
        </p:nvSpPr>
        <p:spPr>
          <a:xfrm>
            <a:off x="3887391" y="740569"/>
            <a:ext cx="4629150" cy="3655219"/>
          </a:xfrm>
          <a:prstGeom prst="rect">
            <a:avLst/>
          </a:prstGeom>
          <a:noFill/>
          <a:ln>
            <a:noFill/>
          </a:ln>
        </p:spPr>
      </p:sp>
      <p:sp>
        <p:nvSpPr>
          <p:cNvPr id="64" name="Shape 26"/>
          <p:cNvSpPr txBox="1">
            <a:spLocks noGrp="1"/>
          </p:cNvSpPr>
          <p:nvPr>
            <p:ph type="body" idx="1"/>
          </p:nvPr>
        </p:nvSpPr>
        <p:spPr>
          <a:xfrm>
            <a:off x="629841" y="1543050"/>
            <a:ext cx="2949178" cy="2858691"/>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p:txBody>
      </p:sp>
      <p:sp>
        <p:nvSpPr>
          <p:cNvPr id="65" name="Shape 27"/>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Shape 28"/>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Shape 29"/>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ltLang="zh-CN"/>
            </a:fld>
            <a:endParaRPr 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2" Type="http://schemas.openxmlformats.org/officeDocument/2006/relationships/theme" Target="../theme/theme5.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9.xml"/><Relationship Id="rId1" Type="http://schemas.openxmlformats.org/officeDocument/2006/relationships/slideLayout" Target="../slideLayouts/slideLayout38.xml"/></Relationships>
</file>

<file path=ppt/slideMasters/_rels/slideMaster8.xml.rels><?xml version="1.0" encoding="UTF-8" standalone="yes"?>
<Relationships xmlns="http://schemas.openxmlformats.org/package/2006/relationships"><Relationship Id="rId4" Type="http://schemas.openxmlformats.org/officeDocument/2006/relationships/theme" Target="../theme/theme8.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51.xml"/><Relationship Id="rId8" Type="http://schemas.openxmlformats.org/officeDocument/2006/relationships/slideLayout" Target="../slideLayouts/slideLayout50.xml"/><Relationship Id="rId7" Type="http://schemas.openxmlformats.org/officeDocument/2006/relationships/slideLayout" Target="../slideLayouts/slideLayout49.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 Id="rId3" Type="http://schemas.openxmlformats.org/officeDocument/2006/relationships/slideLayout" Target="../slideLayouts/slideLayout45.xml"/><Relationship Id="rId2" Type="http://schemas.openxmlformats.org/officeDocument/2006/relationships/slideLayout" Target="../slideLayouts/slideLayout44.xml"/><Relationship Id="rId12" Type="http://schemas.openxmlformats.org/officeDocument/2006/relationships/theme" Target="../theme/theme9.xml"/><Relationship Id="rId11" Type="http://schemas.openxmlformats.org/officeDocument/2006/relationships/slideLayout" Target="../slideLayouts/slideLayout53.xml"/><Relationship Id="rId10" Type="http://schemas.openxmlformats.org/officeDocument/2006/relationships/slideLayout" Target="../slideLayouts/slideLayout52.xml"/><Relationship Id="rId1"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Shape 1"/>
          <p:cNvSpPr txBox="1">
            <a:spLocks noGrp="1"/>
          </p:cNvSpPr>
          <p:nvPr>
            <p:ph type="title"/>
          </p:nvPr>
        </p:nvSpPr>
        <p:spPr>
          <a:xfrm>
            <a:off x="628650" y="273844"/>
            <a:ext cx="7886700"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Arial" panose="020B0604020202020204"/>
              <a:buNone/>
              <a:defRPr sz="33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Shape 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panose="020B0604020202020204"/>
              <a:buChar char="•"/>
              <a:defRPr sz="21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342900" algn="l" rtl="0">
              <a:lnSpc>
                <a:spcPct val="90000"/>
              </a:lnSpc>
              <a:spcBef>
                <a:spcPts val="400"/>
              </a:spcBef>
              <a:spcAft>
                <a:spcPts val="0"/>
              </a:spcAft>
              <a:buClr>
                <a:schemeClr val="dk1"/>
              </a:buClr>
              <a:buSzPts val="1800"/>
              <a:buFont typeface="Arial" panose="020B0604020202020204"/>
              <a:buChar char="•"/>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23850" algn="l" rtl="0">
              <a:lnSpc>
                <a:spcPct val="90000"/>
              </a:lnSpc>
              <a:spcBef>
                <a:spcPts val="400"/>
              </a:spcBef>
              <a:spcAft>
                <a:spcPts val="0"/>
              </a:spcAft>
              <a:buClr>
                <a:schemeClr val="dk1"/>
              </a:buClr>
              <a:buSzPts val="1500"/>
              <a:buFont typeface="Arial" panose="020B0604020202020204"/>
              <a:buChar char="•"/>
              <a:defRPr sz="15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17500" algn="l" rtl="0">
              <a:lnSpc>
                <a:spcPct val="90000"/>
              </a:lnSpc>
              <a:spcBef>
                <a:spcPts val="400"/>
              </a:spcBef>
              <a:spcAft>
                <a:spcPts val="0"/>
              </a:spcAft>
              <a:buClr>
                <a:schemeClr val="dk1"/>
              </a:buClr>
              <a:buSzPts val="1400"/>
              <a:buFont typeface="Arial" panose="020B0604020202020204"/>
              <a:buChar char="•"/>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Shape 3"/>
          <p:cNvSpPr txBox="1">
            <a:spLocks noGrp="1"/>
          </p:cNvSpPr>
          <p:nvPr>
            <p:ph type="dt" idx="10"/>
          </p:nvPr>
        </p:nvSpPr>
        <p:spPr>
          <a:xfrm>
            <a:off x="628650" y="4767263"/>
            <a:ext cx="2057400" cy="273844"/>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 name="Shape 4"/>
          <p:cNvSpPr txBox="1">
            <a:spLocks noGrp="1"/>
          </p:cNvSpPr>
          <p:nvPr>
            <p:ph type="ftr" idx="11"/>
          </p:nvPr>
        </p:nvSpPr>
        <p:spPr>
          <a:xfrm>
            <a:off x="3028950" y="4767263"/>
            <a:ext cx="3086100" cy="273844"/>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R="0" lvl="1"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spcBef>
                <a:spcPts val="0"/>
              </a:spcBef>
              <a:spcAft>
                <a:spcPts val="0"/>
              </a:spcAft>
              <a:buSzPts val="1100"/>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 name="Shape 5"/>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1pPr>
            <a:lvl2pPr marL="0" marR="0" lvl="1"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2pPr>
            <a:lvl3pPr marL="0" marR="0" lvl="2"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3pPr>
            <a:lvl4pPr marL="0" marR="0" lvl="3"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4pPr>
            <a:lvl5pPr marL="0" marR="0" lvl="4"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5pPr>
            <a:lvl6pPr marL="0" marR="0" lvl="5"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6pPr>
            <a:lvl7pPr marL="0" marR="0" lvl="6"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7pPr>
            <a:lvl8pPr marL="0" marR="0" lvl="7"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8pPr>
            <a:lvl9pPr marL="0" marR="0" lvl="8" indent="0" algn="r" rtl="0">
              <a:spcBef>
                <a:spcPts val="0"/>
              </a:spcBef>
              <a:buNone/>
              <a:defRPr sz="900" b="0" i="0" u="none" strike="noStrike" cap="none">
                <a:solidFill>
                  <a:srgbClr val="888888"/>
                </a:solidFill>
                <a:latin typeface="Arial" panose="020B0604020202020204"/>
                <a:ea typeface="Arial" panose="020B0604020202020204"/>
                <a:cs typeface="Arial" panose="020B0604020202020204"/>
                <a:sym typeface="Arial" panose="020B0604020202020204"/>
              </a:defRPr>
            </a:lvl9pPr>
          </a:lstStyle>
          <a:p>
            <a:pPr marL="0" lvl="0" indent="0" algn="r" rtl="0">
              <a:spcBef>
                <a:spcPts val="0"/>
              </a:spcBef>
              <a:spcAft>
                <a:spcPts val="0"/>
              </a:spcAft>
              <a:buNone/>
            </a:pPr>
            <a:fld id="{00000000-1234-1234-1234-123412341234}" type="slidenum">
              <a:rPr lang="en-US" altLang="zh-CN"/>
            </a:fld>
            <a:endParaRPr lang="zh-CN"/>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5" r:id="rId1"/>
  </p:sldLayoutIdLst>
  <p:hf sldNum="0" hdr="0" ftr="0" dt="0"/>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3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3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3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5" kern="1200">
          <a:solidFill>
            <a:schemeClr val="tx1"/>
          </a:solidFill>
          <a:latin typeface="+mj-lt"/>
          <a:ea typeface="+mj-ea"/>
          <a:cs typeface="+mj-cs"/>
        </a:defRPr>
      </a:lvl1pPr>
    </p:titleStyle>
    <p:bodyStyle>
      <a:lvl1pPr marL="342900" indent="-342900" algn="l" defTabSz="914400" rtl="0" eaLnBrk="1" latinLnBrk="0" hangingPunct="1">
        <a:spcBef>
          <a:spcPct val="30000"/>
        </a:spcBef>
        <a:buFont typeface="Arial" panose="020B0604020202020204" pitchFamily="34" charset="0"/>
        <a:buChar char="•"/>
        <a:defRPr sz="3205" kern="1200">
          <a:solidFill>
            <a:schemeClr val="tx1"/>
          </a:solidFill>
          <a:latin typeface="+mn-lt"/>
          <a:ea typeface="+mn-ea"/>
          <a:cs typeface="+mn-cs"/>
        </a:defRPr>
      </a:lvl1pPr>
      <a:lvl2pPr marL="742950" indent="-285750" algn="l" defTabSz="914400" rtl="0" eaLnBrk="1" latinLnBrk="0" hangingPunct="1">
        <a:spcBef>
          <a:spcPct val="3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3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4pPr>
      <a:lvl5pPr marL="20574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5pPr>
      <a:lvl6pPr marL="25146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6pPr>
      <a:lvl7pPr marL="29718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7pPr>
      <a:lvl8pPr marL="34290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8pPr>
      <a:lvl9pPr marL="3886200" indent="-228600" algn="l" defTabSz="914400" rtl="0" eaLnBrk="1" latinLnBrk="0" hangingPunct="1">
        <a:spcBef>
          <a:spcPct val="30000"/>
        </a:spcBef>
        <a:buFont typeface="Arial" panose="020B0604020202020204" pitchFamily="34" charset="0"/>
        <a:buChar char="•"/>
        <a:defRPr sz="2005"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6390620" y="9560052"/>
            <a:ext cx="1200000" cy="450000"/>
          </a:xfrm>
          <a:prstGeom prst="rect">
            <a:avLst/>
          </a:prstGeom>
        </p:spPr>
        <p:txBody>
          <a:bodyPr/>
          <a:lstStyle>
            <a:lvl1pPr>
              <a:defRPr sz="1500">
                <a:solidFill>
                  <a:srgbClr val="A78C79"/>
                </a:solidFill>
                <a:latin typeface="微软雅黑" panose="020B0503020204020204" charset="-122"/>
                <a:ea typeface="微软雅黑" panose="020B0503020204020204" charset="-122"/>
                <a:cs typeface="微软雅黑" panose="020B0503020204020204" charset="-122"/>
              </a:defRPr>
            </a:lvl1pPr>
          </a:lstStyle>
          <a:p>
            <a:pPr algn="l"/>
            <a:fld id="{F7021451-1387-4CA6-816F-3879F97B5CBC}" type="slidenum">
              <a:rPr lang="en-US" b="0"/>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Lst>
  <p:hf sldNum="0" hdr="0" ftr="0" dt="0"/>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3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3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3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3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2" r:id="rId1"/>
    <p:sldLayoutId id="214748369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16390620" y="9560052"/>
            <a:ext cx="1200000" cy="450000"/>
          </a:xfrm>
          <a:prstGeom prst="rect">
            <a:avLst/>
          </a:prstGeom>
        </p:spPr>
        <p:txBody>
          <a:bodyPr/>
          <a:lstStyle>
            <a:lvl1pPr>
              <a:defRPr sz="1500">
                <a:solidFill>
                  <a:srgbClr val="A78C79"/>
                </a:solidFill>
                <a:latin typeface="微软雅黑" panose="020B0503020204020204" charset="-122"/>
                <a:ea typeface="微软雅黑" panose="020B0503020204020204" charset="-122"/>
                <a:cs typeface="微软雅黑" panose="020B0503020204020204" charset="-122"/>
              </a:defRPr>
            </a:lvl1pPr>
          </a:lstStyle>
          <a:p>
            <a:pPr algn="l"/>
            <a:fld id="{F7021451-1387-4CA6-816F-3879F97B5CBC}" type="slidenum">
              <a:rPr lang="en-US" b="0"/>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sldNum="0" hdr="0" ftr="0" dt="0"/>
  <p:txStyles>
    <p:titleStyle>
      <a:lvl1pPr algn="ctr" defTabSz="1371600" rtl="0" eaLnBrk="1" latinLnBrk="0" hangingPunct="1">
        <a:spcBef>
          <a:spcPct val="0"/>
        </a:spcBef>
        <a:buNone/>
        <a:defRPr sz="6600" kern="1200">
          <a:solidFill>
            <a:schemeClr val="tx1"/>
          </a:solidFill>
          <a:latin typeface="+mj-lt"/>
          <a:ea typeface="+mj-ea"/>
          <a:cs typeface="+mj-cs"/>
        </a:defRPr>
      </a:lvl1pPr>
    </p:titleStyle>
    <p:bodyStyle>
      <a:lvl1pPr marL="514350" indent="-514350" algn="l" defTabSz="13716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1114425" indent="-428625" algn="l" defTabSz="1371600" rtl="0" eaLnBrk="1" latinLnBrk="0" hangingPunct="1">
        <a:spcBef>
          <a:spcPct val="2000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1"/>
            <a:ext cx="8229600" cy="4525964"/>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1"/>
            <a:ext cx="2133600" cy="365126"/>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3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image" Target="../media/image19.png"/><Relationship Id="rId7" Type="http://schemas.openxmlformats.org/officeDocument/2006/relationships/image" Target="../media/image18.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9" Type="http://schemas.openxmlformats.org/officeDocument/2006/relationships/image" Target="../media/image26.png"/><Relationship Id="rId8" Type="http://schemas.openxmlformats.org/officeDocument/2006/relationships/image" Target="../media/image25.png"/><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3.svg"/><Relationship Id="rId10" Type="http://schemas.openxmlformats.org/officeDocument/2006/relationships/slideLayout" Target="../slideLayouts/slideLayout19.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1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13.sv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9" Type="http://schemas.openxmlformats.org/officeDocument/2006/relationships/image" Target="../media/image37.jpeg"/><Relationship Id="rId8" Type="http://schemas.openxmlformats.org/officeDocument/2006/relationships/image" Target="../media/image36.png"/><Relationship Id="rId7" Type="http://schemas.openxmlformats.org/officeDocument/2006/relationships/image" Target="../media/image35.png"/><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3.svg"/><Relationship Id="rId11" Type="http://schemas.openxmlformats.org/officeDocument/2006/relationships/slideLayout" Target="../slideLayouts/slideLayout19.xml"/><Relationship Id="rId10" Type="http://schemas.openxmlformats.org/officeDocument/2006/relationships/image" Target="../media/image38.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9" Type="http://schemas.openxmlformats.org/officeDocument/2006/relationships/image" Target="../media/image41.png"/><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5.pn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0.png"/><Relationship Id="rId2" Type="http://schemas.openxmlformats.org/officeDocument/2006/relationships/tags" Target="../tags/tag47.xml"/><Relationship Id="rId12" Type="http://schemas.openxmlformats.org/officeDocument/2006/relationships/slideLayout" Target="../slideLayouts/slideLayout19.xml"/><Relationship Id="rId11" Type="http://schemas.openxmlformats.org/officeDocument/2006/relationships/image" Target="../media/image43.jpeg"/><Relationship Id="rId10" Type="http://schemas.openxmlformats.org/officeDocument/2006/relationships/image" Target="../media/image42.png"/><Relationship Id="rId1" Type="http://schemas.openxmlformats.org/officeDocument/2006/relationships/tags" Target="../tags/tag46.xml"/></Relationships>
</file>

<file path=ppt/slides/_rels/slide17.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48.png"/><Relationship Id="rId7" Type="http://schemas.openxmlformats.org/officeDocument/2006/relationships/image" Target="../media/image47.png"/><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12.png"/><Relationship Id="rId2" Type="http://schemas.openxmlformats.org/officeDocument/2006/relationships/image" Target="../media/image11.svg"/><Relationship Id="rId10" Type="http://schemas.openxmlformats.org/officeDocument/2006/relationships/slideLayout" Target="../slideLayouts/slideLayout19.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9" Type="http://schemas.openxmlformats.org/officeDocument/2006/relationships/tags" Target="../tags/tag54.xml"/><Relationship Id="rId8" Type="http://schemas.openxmlformats.org/officeDocument/2006/relationships/tags" Target="../tags/tag53.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image" Target="../media/image11.svg"/><Relationship Id="rId17" Type="http://schemas.openxmlformats.org/officeDocument/2006/relationships/slideLayout" Target="../slideLayouts/slideLayout19.xml"/><Relationship Id="rId16" Type="http://schemas.openxmlformats.org/officeDocument/2006/relationships/image" Target="../media/image54.png"/><Relationship Id="rId15" Type="http://schemas.openxmlformats.org/officeDocument/2006/relationships/image" Target="../media/image53.png"/><Relationship Id="rId14" Type="http://schemas.openxmlformats.org/officeDocument/2006/relationships/tags" Target="../tags/tag56.xml"/><Relationship Id="rId13" Type="http://schemas.openxmlformats.org/officeDocument/2006/relationships/image" Target="../media/image52.png"/><Relationship Id="rId12" Type="http://schemas.openxmlformats.org/officeDocument/2006/relationships/image" Target="../media/image51.png"/><Relationship Id="rId11" Type="http://schemas.openxmlformats.org/officeDocument/2006/relationships/image" Target="../media/image50.png"/><Relationship Id="rId10" Type="http://schemas.openxmlformats.org/officeDocument/2006/relationships/tags" Target="../tags/tag55.xml"/><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9" Type="http://schemas.openxmlformats.org/officeDocument/2006/relationships/image" Target="../media/image12.png"/><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11.svg"/><Relationship Id="rId12" Type="http://schemas.openxmlformats.org/officeDocument/2006/relationships/slideLayout" Target="../slideLayouts/slideLayout19.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8.xml"/><Relationship Id="rId2" Type="http://schemas.openxmlformats.org/officeDocument/2006/relationships/image" Target="../media/image4.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9.xml"/><Relationship Id="rId3" Type="http://schemas.openxmlformats.org/officeDocument/2006/relationships/image" Target="../media/image12.png"/><Relationship Id="rId2" Type="http://schemas.openxmlformats.org/officeDocument/2006/relationships/image" Target="../media/image55.sv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5" Type="http://schemas.openxmlformats.org/officeDocument/2006/relationships/notesSlide" Target="../notesSlides/notesSlide9.xml"/><Relationship Id="rId14" Type="http://schemas.openxmlformats.org/officeDocument/2006/relationships/slideLayout" Target="../slideLayouts/slideLayout24.xml"/><Relationship Id="rId13" Type="http://schemas.openxmlformats.org/officeDocument/2006/relationships/image" Target="../media/image58.png"/><Relationship Id="rId12" Type="http://schemas.openxmlformats.org/officeDocument/2006/relationships/image" Target="../media/image57.png"/><Relationship Id="rId11" Type="http://schemas.openxmlformats.org/officeDocument/2006/relationships/image" Target="../media/image56.png"/><Relationship Id="rId10" Type="http://schemas.openxmlformats.org/officeDocument/2006/relationships/tags" Target="../tags/tag74.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4.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4.xml"/><Relationship Id="rId4" Type="http://schemas.openxmlformats.org/officeDocument/2006/relationships/image" Target="../media/image67.png"/><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image" Target="../media/image6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10.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2.png"/><Relationship Id="rId2" Type="http://schemas.openxmlformats.org/officeDocument/2006/relationships/image" Target="../media/image13.svg"/><Relationship Id="rId1" Type="http://schemas.openxmlformats.org/officeDocument/2006/relationships/image" Target="../media/image10.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1.xml"/><Relationship Id="rId3" Type="http://schemas.openxmlformats.org/officeDocument/2006/relationships/image" Target="../media/image68.png"/><Relationship Id="rId2" Type="http://schemas.openxmlformats.org/officeDocument/2006/relationships/image" Target="../media/image13.svg"/><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42.xml"/><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49.xml"/><Relationship Id="rId3" Type="http://schemas.openxmlformats.org/officeDocument/2006/relationships/image" Target="../media/image72.png"/><Relationship Id="rId2" Type="http://schemas.openxmlformats.org/officeDocument/2006/relationships/image" Target="../media/image70.svg"/><Relationship Id="rId1" Type="http://schemas.openxmlformats.org/officeDocument/2006/relationships/image" Target="../media/image69.png"/></Relationships>
</file>

<file path=ppt/slides/_rels/slide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7" Type="http://schemas.openxmlformats.org/officeDocument/2006/relationships/notesSlide" Target="../notesSlides/notesSlide3.xml"/><Relationship Id="rId26" Type="http://schemas.openxmlformats.org/officeDocument/2006/relationships/slideLayout" Target="../slideLayouts/slideLayout38.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31.xml"/><Relationship Id="rId3" Type="http://schemas.openxmlformats.org/officeDocument/2006/relationships/image" Target="../media/image12.png"/><Relationship Id="rId2" Type="http://schemas.openxmlformats.org/officeDocument/2006/relationships/image" Target="../media/image55.sv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8.xml"/><Relationship Id="rId2" Type="http://schemas.openxmlformats.org/officeDocument/2006/relationships/image" Target="../media/image4.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0" Type="http://schemas.openxmlformats.org/officeDocument/2006/relationships/notesSlide" Target="../notesSlides/notesSlide6.xml"/><Relationship Id="rId1" Type="http://schemas.openxmlformats.org/officeDocument/2006/relationships/tags" Target="../tags/tag26.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8.xml"/><Relationship Id="rId2" Type="http://schemas.openxmlformats.org/officeDocument/2006/relationships/image" Target="../media/image4.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2.png"/><Relationship Id="rId19" Type="http://schemas.openxmlformats.org/officeDocument/2006/relationships/notesSlide" Target="../notesSlides/notesSlide8.xml"/><Relationship Id="rId18" Type="http://schemas.openxmlformats.org/officeDocument/2006/relationships/slideLayout" Target="../slideLayouts/slideLayout38.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image" Target="../media/image9.png"/><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tags" Target="../tags/tag39.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9.xml"/><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25400" y="8229600"/>
            <a:ext cx="8267700" cy="3708400"/>
          </a:xfrm>
          <a:prstGeom prst="rect">
            <a:avLst/>
          </a:prstGeom>
          <a:noFill/>
          <a:ln w="25400" cap="flat" cmpd="sng">
            <a:noFill/>
            <a:prstDash val="solid"/>
            <a:round/>
          </a:ln>
        </p:spPr>
      </p:pic>
      <p:sp>
        <p:nvSpPr>
          <p:cNvPr id="3" name="Freeform 3"/>
          <p:cNvSpPr/>
          <p:nvPr/>
        </p:nvSpPr>
        <p:spPr>
          <a:xfrm>
            <a:off x="0" y="1005840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defRPr/>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4" name="Picture 4"/>
          <p:cNvPicPr>
            <a:picLocks noChangeAspect="1"/>
          </p:cNvPicPr>
          <p:nvPr/>
        </p:nvPicPr>
        <p:blipFill>
          <a:blip r:embed="rId2"/>
          <a:srcRect/>
          <a:stretch>
            <a:fillRect/>
          </a:stretch>
        </p:blipFill>
        <p:spPr>
          <a:xfrm rot="10800000">
            <a:off x="11163300" y="-1181100"/>
            <a:ext cx="7124700" cy="3200400"/>
          </a:xfrm>
          <a:prstGeom prst="rect">
            <a:avLst/>
          </a:prstGeom>
          <a:noFill/>
          <a:ln w="25400" cap="flat" cmpd="sng">
            <a:noFill/>
            <a:prstDash val="solid"/>
            <a:round/>
          </a:ln>
        </p:spPr>
      </p:pic>
      <p:sp>
        <p:nvSpPr>
          <p:cNvPr id="5" name="Freeform 5"/>
          <p:cNvSpPr/>
          <p:nvPr/>
        </p:nvSpPr>
        <p:spPr>
          <a:xfrm>
            <a:off x="0" y="1943100"/>
            <a:ext cx="18288000" cy="7002780"/>
          </a:xfrm>
          <a:custGeom>
            <a:avLst/>
            <a:gdLst/>
            <a:ahLst/>
            <a:cxnLst/>
            <a:rect l="l" t="t" r="r" b="b"/>
            <a:pathLst>
              <a:path w="18287996" h="6292940">
                <a:moveTo>
                  <a:pt x="0" y="0"/>
                </a:moveTo>
                <a:lnTo>
                  <a:pt x="18287996" y="0"/>
                </a:lnTo>
                <a:lnTo>
                  <a:pt x="18287996" y="6292940"/>
                </a:lnTo>
                <a:lnTo>
                  <a:pt x="0" y="6292940"/>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defRPr/>
            </a:pPr>
            <a:endParaRPr lang="zh-CN"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cxnSp>
        <p:nvCxnSpPr>
          <p:cNvPr id="6" name="Connector 6"/>
          <p:cNvCxnSpPr/>
          <p:nvPr/>
        </p:nvCxnSpPr>
        <p:spPr>
          <a:xfrm>
            <a:off x="0" y="883539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cxnSp>
        <p:nvCxnSpPr>
          <p:cNvPr id="7" name="Connector 7"/>
          <p:cNvCxnSpPr/>
          <p:nvPr/>
        </p:nvCxnSpPr>
        <p:spPr>
          <a:xfrm>
            <a:off x="-25400" y="894588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sp>
        <p:nvSpPr>
          <p:cNvPr id="8" name="Freeform 8"/>
          <p:cNvSpPr/>
          <p:nvPr/>
        </p:nvSpPr>
        <p:spPr>
          <a:xfrm>
            <a:off x="0" y="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defTabSz="914400">
              <a:spcBef>
                <a:spcPts val="0"/>
              </a:spcBef>
              <a:spcAft>
                <a:spcPts val="0"/>
              </a:spcAft>
              <a:defRPr/>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9" name="Picture 9"/>
          <p:cNvPicPr>
            <a:picLocks noChangeAspect="1"/>
          </p:cNvPicPr>
          <p:nvPr/>
        </p:nvPicPr>
        <p:blipFill>
          <a:blip r:embed="rId3"/>
          <a:srcRect/>
          <a:stretch>
            <a:fillRect/>
          </a:stretch>
        </p:blipFill>
        <p:spPr>
          <a:xfrm>
            <a:off x="7150100" y="533400"/>
            <a:ext cx="3987800" cy="2819400"/>
          </a:xfrm>
          <a:prstGeom prst="rect">
            <a:avLst/>
          </a:prstGeom>
          <a:noFill/>
          <a:ln w="25400" cap="flat" cmpd="sng">
            <a:noFill/>
            <a:prstDash val="solid"/>
            <a:round/>
          </a:ln>
        </p:spPr>
      </p:pic>
      <p:sp>
        <p:nvSpPr>
          <p:cNvPr id="10" name="AutoShape 10"/>
          <p:cNvSpPr/>
          <p:nvPr/>
        </p:nvSpPr>
        <p:spPr>
          <a:xfrm>
            <a:off x="1320800" y="3048000"/>
            <a:ext cx="15646400" cy="1689100"/>
          </a:xfrm>
          <a:prstGeom prst="rect">
            <a:avLst/>
          </a:prstGeom>
          <a:noFill/>
          <a:ln w="19050" cap="flat" cmpd="sng">
            <a:noFill/>
            <a:prstDash val="solid"/>
            <a:round/>
          </a:ln>
        </p:spPr>
        <p:txBody>
          <a:bodyPr vert="horz" wrap="square" lIns="0" tIns="0" rIns="0" bIns="0" rtlCol="0" anchor="t" anchorCtr="0"/>
          <a:lstStyle/>
          <a:p>
            <a:pPr marL="0" indent="0" algn="ctr" defTabSz="914400">
              <a:lnSpc>
                <a:spcPct val="100000"/>
              </a:lnSpc>
              <a:spcBef>
                <a:spcPts val="0"/>
              </a:spcBef>
              <a:spcAft>
                <a:spcPts val="0"/>
              </a:spcAft>
              <a:defRPr/>
            </a:pPr>
            <a:r>
              <a:rPr lang="en-US" sz="4800" b="1" i="0" u="none" strike="noStrike" kern="0">
                <a:solidFill>
                  <a:srgbClr val="5B3E32"/>
                </a:solidFill>
                <a:latin typeface="Times New Roman" panose="02020603050405020304" pitchFamily="18" charset="0"/>
                <a:ea typeface="宋体" panose="02010600030101010101" pitchFamily="2" charset="-122"/>
                <a:cs typeface="Noto Serif SC Bold"/>
                <a:sym typeface="Noto Serif SC Bold"/>
              </a:rPr>
              <a:t>Exchange Rate Disconnect in General Equilibrium</a:t>
            </a:r>
            <a:endParaRPr lang="en-US" sz="4800" b="1" i="0" u="none" strike="noStrike" kern="0">
              <a:solidFill>
                <a:srgbClr val="5B3E32"/>
              </a:solidFill>
              <a:latin typeface="Times New Roman" panose="02020603050405020304" pitchFamily="18" charset="0"/>
              <a:ea typeface="宋体" panose="02010600030101010101" pitchFamily="2" charset="-122"/>
              <a:cs typeface="Noto Serif SC Bold"/>
              <a:sym typeface="Noto Serif SC Bold"/>
            </a:endParaRPr>
          </a:p>
          <a:p>
            <a:pPr marL="0" indent="0" algn="ctr" defTabSz="914400">
              <a:lnSpc>
                <a:spcPct val="100000"/>
              </a:lnSpc>
              <a:spcBef>
                <a:spcPts val="0"/>
              </a:spcBef>
              <a:spcAft>
                <a:spcPts val="0"/>
              </a:spcAft>
              <a:defRPr/>
            </a:pPr>
            <a:endParaRPr lang="en-US" sz="4800" b="1" i="0" u="none" strike="noStrike" kern="0">
              <a:solidFill>
                <a:srgbClr val="5B3E32"/>
              </a:solidFill>
              <a:latin typeface="Times New Roman" panose="02020603050405020304" pitchFamily="18" charset="0"/>
              <a:ea typeface="宋体" panose="02010600030101010101" pitchFamily="2" charset="-122"/>
              <a:cs typeface="Noto Serif SC Bold"/>
              <a:sym typeface="Noto Serif SC Bold"/>
            </a:endParaRPr>
          </a:p>
          <a:p>
            <a:pPr marL="0" indent="0" algn="ctr" defTabSz="914400">
              <a:lnSpc>
                <a:spcPct val="100000"/>
              </a:lnSpc>
              <a:spcBef>
                <a:spcPts val="0"/>
              </a:spcBef>
              <a:spcAft>
                <a:spcPts val="0"/>
              </a:spcAft>
              <a:defRPr/>
            </a:pPr>
            <a:r>
              <a:rPr lang="zh-CN" altLang="en-US" sz="4800" b="1" kern="0">
                <a:solidFill>
                  <a:schemeClr val="accent2">
                    <a:lumMod val="50000"/>
                  </a:schemeClr>
                </a:solidFill>
                <a:latin typeface="Times New Roman" panose="02020603050405020304" pitchFamily="18" charset="0"/>
                <a:ea typeface="宋体" panose="02010600030101010101" pitchFamily="2" charset="-122"/>
                <a:cs typeface="Arial" panose="020B0604020202020204"/>
                <a:sym typeface="Arial" panose="020B0604020202020204"/>
              </a:rPr>
              <a:t>一般均衡框架下的汇率背离</a:t>
            </a:r>
            <a:endParaRPr lang="zh-CN" altLang="en-US" sz="4800" b="1" kern="0">
              <a:solidFill>
                <a:schemeClr val="accent2">
                  <a:lumMod val="50000"/>
                </a:schemeClr>
              </a:solidFill>
              <a:latin typeface="Times New Roman" panose="02020603050405020304" pitchFamily="18" charset="0"/>
              <a:ea typeface="宋体" panose="02010600030101010101" pitchFamily="2" charset="-122"/>
              <a:cs typeface="Arial" panose="020B0604020202020204"/>
              <a:sym typeface="Arial" panose="020B0604020202020204"/>
            </a:endParaRPr>
          </a:p>
          <a:p>
            <a:pPr marL="0" indent="0" algn="ctr" defTabSz="914400">
              <a:lnSpc>
                <a:spcPct val="100000"/>
              </a:lnSpc>
              <a:spcBef>
                <a:spcPts val="0"/>
              </a:spcBef>
              <a:spcAft>
                <a:spcPts val="0"/>
              </a:spcAft>
              <a:defRPr/>
            </a:pPr>
            <a:r>
              <a:rPr lang="en-US" altLang="zh-CN" sz="3600" kern="0">
                <a:solidFill>
                  <a:schemeClr val="accent2">
                    <a:lumMod val="50000"/>
                  </a:schemeClr>
                </a:solidFill>
                <a:latin typeface="Times New Roman" panose="02020603050405020304" pitchFamily="18" charset="0"/>
                <a:ea typeface="宋体" panose="02010600030101010101" pitchFamily="2" charset="-122"/>
                <a:cs typeface="Arial" panose="020B0604020202020204"/>
                <a:sym typeface="Arial" panose="020B0604020202020204"/>
              </a:rPr>
              <a:t>Oleg Itskhoki (UCLA)、Dmitry Mukhin (UW-Madison)</a:t>
            </a:r>
            <a:endParaRPr lang="en-US" altLang="zh-CN" sz="3600" kern="0">
              <a:solidFill>
                <a:schemeClr val="accent2">
                  <a:lumMod val="50000"/>
                </a:schemeClr>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
        <p:nvSpPr>
          <p:cNvPr id="12" name="AutoShape 12"/>
          <p:cNvSpPr/>
          <p:nvPr/>
        </p:nvSpPr>
        <p:spPr>
          <a:xfrm>
            <a:off x="2159000" y="5588000"/>
            <a:ext cx="13970000" cy="762000"/>
          </a:xfrm>
          <a:prstGeom prst="rect">
            <a:avLst/>
          </a:prstGeom>
          <a:noFill/>
          <a:ln w="19050" cap="flat" cmpd="sng">
            <a:noFill/>
            <a:prstDash val="solid"/>
            <a:round/>
          </a:ln>
        </p:spPr>
        <p:txBody>
          <a:bodyPr vert="horz" wrap="square" lIns="0" tIns="0" rIns="0" bIns="0" rtlCol="0" anchor="t" anchorCtr="0"/>
          <a:lstStyle/>
          <a:p>
            <a:pPr marL="0" indent="0" algn="ctr" defTabSz="914400">
              <a:lnSpc>
                <a:spcPct val="108000"/>
              </a:lnSpc>
              <a:spcBef>
                <a:spcPts val="0"/>
              </a:spcBef>
              <a:spcAft>
                <a:spcPts val="0"/>
              </a:spcAft>
              <a:defRPr/>
            </a:pPr>
            <a:endParaRPr lang="en-US" sz="11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
        <p:nvSpPr>
          <p:cNvPr id="13" name="AutoShape 13"/>
          <p:cNvSpPr/>
          <p:nvPr/>
        </p:nvSpPr>
        <p:spPr>
          <a:xfrm>
            <a:off x="4995545" y="5950585"/>
            <a:ext cx="9279255" cy="3609340"/>
          </a:xfrm>
          <a:prstGeom prst="rect">
            <a:avLst/>
          </a:prstGeom>
          <a:noFill/>
          <a:ln w="19050" cap="flat" cmpd="sng">
            <a:noFill/>
            <a:prstDash val="solid"/>
            <a:round/>
          </a:ln>
        </p:spPr>
        <p:txBody>
          <a:bodyPr vert="horz" wrap="square" lIns="0" tIns="0" rIns="0" bIns="0" rtlCol="0" anchor="t" anchorCtr="0"/>
          <a:lstStyle/>
          <a:p>
            <a:pPr marL="0" indent="0" algn="l" defTabSz="914400">
              <a:lnSpc>
                <a:spcPct val="100000"/>
              </a:lnSpc>
              <a:spcBef>
                <a:spcPts val="0"/>
              </a:spcBef>
              <a:spcAft>
                <a:spcPts val="0"/>
              </a:spcAft>
              <a:defRPr/>
            </a:pPr>
            <a:r>
              <a:rPr 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                                 汇报人</a:t>
            </a: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及分工</a:t>
            </a: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l" defTabSz="914400">
              <a:lnSpc>
                <a:spcPct val="100000"/>
              </a:lnSpc>
              <a:spcBef>
                <a:spcPts val="0"/>
              </a:spcBef>
              <a:spcAft>
                <a:spcPts val="0"/>
              </a:spcAft>
              <a:defRPr/>
            </a:pP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蒋宗达：研究背景部分文稿撰写、</a:t>
            </a:r>
            <a:r>
              <a:rPr lang="en-US" altLang="zh-CN"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PPT</a:t>
            </a: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制作与汇报</a:t>
            </a: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l" defTabSz="914400">
              <a:lnSpc>
                <a:spcPct val="100000"/>
              </a:lnSpc>
              <a:spcBef>
                <a:spcPts val="0"/>
              </a:spcBef>
              <a:spcAft>
                <a:spcPts val="0"/>
              </a:spcAft>
              <a:defRPr/>
            </a:pP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来政聿：理论框架</a:t>
            </a:r>
            <a:r>
              <a:rPr lang="zh-CN" altLang="en-US" sz="2800" b="1">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部分文稿撰写、</a:t>
            </a:r>
            <a:r>
              <a:rPr lang="en-US" altLang="zh-CN" sz="2800" b="1">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PPT</a:t>
            </a:r>
            <a:r>
              <a:rPr lang="zh-CN" altLang="en-US" sz="2800" b="1">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制作与汇报</a:t>
            </a:r>
            <a:endParaRPr lang="zh-CN" altLang="en-US" sz="2800" b="1">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l" defTabSz="914400">
              <a:lnSpc>
                <a:spcPct val="100000"/>
              </a:lnSpc>
              <a:spcBef>
                <a:spcPts val="0"/>
              </a:spcBef>
              <a:spcAft>
                <a:spcPts val="0"/>
              </a:spcAft>
              <a:defRPr/>
            </a:pP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刘闯：汇率动态机制部分文稿撰写、</a:t>
            </a:r>
            <a:r>
              <a:rPr lang="en-US" altLang="zh-CN"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PPT</a:t>
            </a: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制作与汇报</a:t>
            </a: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l" defTabSz="914400">
              <a:lnSpc>
                <a:spcPct val="100000"/>
              </a:lnSpc>
              <a:spcBef>
                <a:spcPts val="0"/>
              </a:spcBef>
              <a:spcAft>
                <a:spcPts val="0"/>
              </a:spcAft>
              <a:defRPr/>
            </a:pP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周子航：宏观经济含义部分文稿撰写、</a:t>
            </a:r>
            <a:r>
              <a:rPr lang="en-US" altLang="zh-CN"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PPT</a:t>
            </a: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制作与汇报</a:t>
            </a: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l" defTabSz="914400">
              <a:lnSpc>
                <a:spcPct val="100000"/>
              </a:lnSpc>
              <a:spcBef>
                <a:spcPts val="0"/>
              </a:spcBef>
              <a:spcAft>
                <a:spcPts val="0"/>
              </a:spcAft>
              <a:defRPr/>
            </a:pP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韩睿：定量评估部分文稿撰写、</a:t>
            </a:r>
            <a:r>
              <a:rPr lang="en-US" altLang="zh-CN"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PPT</a:t>
            </a:r>
            <a:r>
              <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rPr>
              <a:t>制作与汇报</a:t>
            </a: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a:p>
            <a:pPr marL="0" indent="0" algn="ctr" defTabSz="914400">
              <a:lnSpc>
                <a:spcPct val="100000"/>
              </a:lnSpc>
              <a:spcBef>
                <a:spcPts val="0"/>
              </a:spcBef>
              <a:spcAft>
                <a:spcPts val="0"/>
              </a:spcAft>
              <a:defRPr/>
            </a:pPr>
            <a:endParaRPr lang="zh-CN" altLang="en-US" sz="2800" b="1" i="0" u="none" strike="noStrike" kern="0">
              <a:solidFill>
                <a:srgbClr val="5B3E32"/>
              </a:solidFill>
              <a:latin typeface="Times New Roman" panose="02020603050405020304" pitchFamily="18" charset="0"/>
              <a:ea typeface="宋体" panose="02010600030101010101" pitchFamily="2" charset="-122"/>
              <a:cs typeface="Noto Serif SC" panose="02020200000000000000" charset="-122"/>
              <a:sym typeface="Noto Serif SC" panose="0202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3" name="Group 3"/>
          <p:cNvGrpSpPr/>
          <p:nvPr/>
        </p:nvGrpSpPr>
        <p:grpSpPr>
          <a:xfrm>
            <a:off x="0" y="10057757"/>
            <a:ext cx="18288000" cy="229243"/>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 name="TextBox 5"/>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6" name="Freeform 6"/>
          <p:cNvSpPr/>
          <p:nvPr/>
        </p:nvSpPr>
        <p:spPr>
          <a:xfrm rot="-10800000">
            <a:off x="10024849" y="-1182137"/>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7" name="Group 7"/>
          <p:cNvGrpSpPr/>
          <p:nvPr/>
        </p:nvGrpSpPr>
        <p:grpSpPr>
          <a:xfrm>
            <a:off x="0" y="1939931"/>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0" name="Group 10"/>
          <p:cNvGrpSpPr/>
          <p:nvPr/>
        </p:nvGrpSpPr>
        <p:grpSpPr>
          <a:xfrm>
            <a:off x="0" y="8144869"/>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5" name="Group 15"/>
          <p:cNvGrpSpPr/>
          <p:nvPr/>
        </p:nvGrpSpPr>
        <p:grpSpPr>
          <a:xfrm>
            <a:off x="0" y="0"/>
            <a:ext cx="18288000" cy="229243"/>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18" name="TextBox 18"/>
          <p:cNvSpPr txBox="1"/>
          <p:nvPr/>
        </p:nvSpPr>
        <p:spPr>
          <a:xfrm>
            <a:off x="1323750" y="3269567"/>
            <a:ext cx="15640495" cy="3543300"/>
          </a:xfrm>
          <a:prstGeom prst="rect">
            <a:avLst/>
          </a:prstGeom>
        </p:spPr>
        <p:txBody>
          <a:bodyPr lIns="0" tIns="0" rIns="0" bIns="0" rtlCol="0" anchor="t">
            <a:spAutoFit/>
          </a:bodyPr>
          <a:lstStyle/>
          <a:p>
            <a:pPr algn="ctr" defTabSz="914400">
              <a:lnSpc>
                <a:spcPts val="13815"/>
              </a:lnSpc>
              <a:spcBef>
                <a:spcPct val="0"/>
              </a:spcBef>
              <a:spcAft>
                <a:spcPct val="0"/>
              </a:spcAft>
            </a:pPr>
            <a:r>
              <a:rPr lang="zh-CN" altLang="en-US" sz="987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第二部分</a:t>
            </a:r>
            <a:endParaRPr lang="en-US" altLang="zh-CN" sz="987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a:p>
            <a:pPr algn="ctr" defTabSz="914400">
              <a:lnSpc>
                <a:spcPts val="13815"/>
              </a:lnSpc>
              <a:spcBef>
                <a:spcPct val="0"/>
              </a:spcBef>
              <a:spcAft>
                <a:spcPct val="0"/>
              </a:spcAft>
            </a:pPr>
            <a:r>
              <a:rPr lang="zh-CN" altLang="en-US" sz="660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理论框架</a:t>
            </a:r>
            <a:endParaRPr lang="zh-CN" altLang="en-US" sz="660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p:txBody>
      </p:sp>
      <p:sp>
        <p:nvSpPr>
          <p:cNvPr id="21" name="TextBox 21"/>
          <p:cNvSpPr txBox="1"/>
          <p:nvPr/>
        </p:nvSpPr>
        <p:spPr>
          <a:xfrm>
            <a:off x="7431317" y="7178287"/>
            <a:ext cx="3425366" cy="706120"/>
          </a:xfrm>
          <a:prstGeom prst="rect">
            <a:avLst/>
          </a:prstGeom>
        </p:spPr>
        <p:txBody>
          <a:bodyPr lIns="0" tIns="0" rIns="0" bIns="0" rtlCol="0" anchor="t">
            <a:spAutoFit/>
          </a:bodyPr>
          <a:lstStyle/>
          <a:p>
            <a:pPr algn="ctr" defTabSz="914400">
              <a:lnSpc>
                <a:spcPts val="5510"/>
              </a:lnSpc>
              <a:spcBef>
                <a:spcPct val="0"/>
              </a:spcBef>
              <a:spcAft>
                <a:spcPct val="0"/>
              </a:spcAft>
            </a:pPr>
            <a:r>
              <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rPr>
              <a:t>PART TWO</a:t>
            </a:r>
            <a:endPar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endParaRPr>
          </a:p>
        </p:txBody>
      </p:sp>
      <p:sp>
        <p:nvSpPr>
          <p:cNvPr id="22" name="Freeform 22"/>
          <p:cNvSpPr/>
          <p:nvPr/>
        </p:nvSpPr>
        <p:spPr>
          <a:xfrm>
            <a:off x="7150794" y="530690"/>
            <a:ext cx="3986413"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5"/>
            <a:ext cx="18288000" cy="8440420"/>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 name="Freeform 5"/>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5" name="TextBox 12"/>
          <p:cNvSpPr txBox="1"/>
          <p:nvPr/>
        </p:nvSpPr>
        <p:spPr>
          <a:xfrm>
            <a:off x="-2667000" y="-11850"/>
            <a:ext cx="15951200" cy="1076960"/>
          </a:xfrm>
          <a:prstGeom prst="rect">
            <a:avLst/>
          </a:prstGeom>
        </p:spPr>
        <p:txBody>
          <a:bodyPr wrap="square" lIns="0" tIns="0" rIns="0" bIns="0" rtlCol="0" anchor="t">
            <a:spAutoFit/>
          </a:bodyPr>
          <a:lstStyle/>
          <a:p>
            <a:pPr algn="ctr" defTabSz="914400">
              <a:lnSpc>
                <a:spcPts val="8400"/>
              </a:lnSpc>
              <a:spcBef>
                <a:spcPct val="0"/>
              </a:spcBef>
              <a:spcAft>
                <a:spcPct val="0"/>
              </a:spcAft>
            </a:pP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2.1 </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核心逻辑：汇率驱动与实体驱动的分离</a:t>
            </a:r>
            <a:endPar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endParaRPr>
          </a:p>
        </p:txBody>
      </p:sp>
      <p:sp>
        <p:nvSpPr>
          <p:cNvPr id="12" name="Rounded Rectangle 6"/>
          <p:cNvSpPr/>
          <p:nvPr/>
        </p:nvSpPr>
        <p:spPr>
          <a:xfrm>
            <a:off x="1985328" y="3436921"/>
            <a:ext cx="6702523" cy="693706"/>
          </a:xfrm>
          <a:prstGeom prst="roundRect">
            <a:avLst/>
          </a:prstGeom>
          <a:solidFill>
            <a:srgbClr val="704122"/>
          </a:solidFill>
          <a:ln>
            <a:solidFill>
              <a:srgbClr val="704122"/>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金融轨道</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4" name="Rounded Rectangle 8"/>
          <p:cNvSpPr/>
          <p:nvPr/>
        </p:nvSpPr>
        <p:spPr>
          <a:xfrm>
            <a:off x="1985328" y="4912017"/>
            <a:ext cx="6683522" cy="2709705"/>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8" name="Rounded Rectangle 6"/>
          <p:cNvSpPr/>
          <p:nvPr/>
        </p:nvSpPr>
        <p:spPr>
          <a:xfrm>
            <a:off x="9667419" y="3467100"/>
            <a:ext cx="6702523" cy="693706"/>
          </a:xfrm>
          <a:prstGeom prst="roundRect">
            <a:avLst/>
          </a:prstGeom>
          <a:solidFill>
            <a:srgbClr val="704122"/>
          </a:solidFill>
          <a:ln>
            <a:solidFill>
              <a:srgbClr val="704122"/>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2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实体轨道</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endParaRPr>
          </a:p>
        </p:txBody>
      </p:sp>
      <p:sp>
        <p:nvSpPr>
          <p:cNvPr id="45" name="Rounded Rectangle 6"/>
          <p:cNvSpPr/>
          <p:nvPr/>
        </p:nvSpPr>
        <p:spPr>
          <a:xfrm>
            <a:off x="1985328" y="2476500"/>
            <a:ext cx="14384614" cy="802743"/>
          </a:xfrm>
          <a:prstGeom prst="roundRect">
            <a:avLst/>
          </a:prstGeom>
          <a:solidFill>
            <a:schemeClr val="accent2">
              <a:lumMod val="50000"/>
            </a:schemeClr>
          </a:solidFill>
          <a:ln>
            <a:solidFill>
              <a:srgbClr val="704122"/>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rPr>
              <a:t>提出汇率与实体经济的“双轨制”</a:t>
            </a:r>
            <a:endParaRPr kumimoji="0" lang="zh-CN" altLang="en-US" sz="3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2" name="Rounded Rectangle 6"/>
          <p:cNvSpPr/>
          <p:nvPr/>
        </p:nvSpPr>
        <p:spPr>
          <a:xfrm>
            <a:off x="2005381" y="1257300"/>
            <a:ext cx="14384614" cy="790349"/>
          </a:xfrm>
          <a:prstGeom prst="roundRect">
            <a:avLst/>
          </a:prstGeom>
          <a:solidFill>
            <a:schemeClr val="accent2">
              <a:lumMod val="50000"/>
            </a:schemeClr>
          </a:solidFill>
          <a:ln>
            <a:solidFill>
              <a:srgbClr val="704122"/>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8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传统模型失效、现实中汇率与基本面脱钩</a:t>
            </a:r>
            <a:endParaRPr kumimoji="0" lang="zh-CN" altLang="en-US" sz="38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3" name="箭头: 下 52"/>
          <p:cNvSpPr/>
          <p:nvPr/>
        </p:nvSpPr>
        <p:spPr>
          <a:xfrm>
            <a:off x="8680227" y="2084770"/>
            <a:ext cx="911231" cy="417660"/>
          </a:xfrm>
          <a:prstGeom prst="down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sp>
        <p:nvSpPr>
          <p:cNvPr id="60" name="文本框 59"/>
          <p:cNvSpPr txBox="1"/>
          <p:nvPr/>
        </p:nvSpPr>
        <p:spPr>
          <a:xfrm>
            <a:off x="4007391" y="5070038"/>
            <a:ext cx="2482977" cy="523220"/>
          </a:xfrm>
          <a:prstGeom prst="rect">
            <a:avLst/>
          </a:prstGeom>
          <a:noFill/>
        </p:spPr>
        <p:txBody>
          <a:bodyPr wrap="square">
            <a:spAutoFit/>
          </a:bodyPr>
          <a:lstStyle/>
          <a:p>
            <a:pPr algn="ctr" defTabSz="914400">
              <a:spcBef>
                <a:spcPct val="0"/>
              </a:spcBef>
              <a:spcAft>
                <a:spcPct val="0"/>
              </a:spcAft>
            </a:pPr>
            <a:r>
              <a:rPr lang="zh-CN" altLang="en-US" sz="2800" b="1" kern="1200" dirty="0">
                <a:solidFill>
                  <a:schemeClr val="accent2">
                    <a:lumMod val="50000"/>
                  </a:schemeClr>
                </a:solidFill>
                <a:latin typeface="+mn-lt"/>
                <a:ea typeface="+mn-ea"/>
                <a:cs typeface="+mn-cs"/>
                <a:sym typeface="+mn-ea"/>
              </a:rPr>
              <a:t>金融冲击 </a:t>
            </a:r>
            <a:endParaRPr lang="zh-CN" altLang="en-US" sz="2800" b="1" kern="1200" dirty="0">
              <a:solidFill>
                <a:schemeClr val="accent2">
                  <a:lumMod val="50000"/>
                </a:schemeClr>
              </a:solidFill>
              <a:latin typeface="+mn-lt"/>
              <a:ea typeface="+mn-ea"/>
              <a:cs typeface="+mn-cs"/>
              <a:sym typeface="+mn-ea"/>
            </a:endParaRPr>
          </a:p>
        </p:txBody>
      </p:sp>
      <p:pic>
        <p:nvPicPr>
          <p:cNvPr id="68" name="图片 67"/>
          <p:cNvPicPr>
            <a:picLocks noChangeAspect="1"/>
          </p:cNvPicPr>
          <p:nvPr/>
        </p:nvPicPr>
        <p:blipFill>
          <a:blip r:embed="rId3"/>
          <a:stretch>
            <a:fillRect/>
          </a:stretch>
        </p:blipFill>
        <p:spPr>
          <a:xfrm>
            <a:off x="4693428" y="5622735"/>
            <a:ext cx="1281627" cy="736158"/>
          </a:xfrm>
          <a:prstGeom prst="rect">
            <a:avLst/>
          </a:prstGeom>
        </p:spPr>
      </p:pic>
      <p:pic>
        <p:nvPicPr>
          <p:cNvPr id="70" name="图片 69"/>
          <p:cNvPicPr>
            <a:picLocks noChangeAspect="1"/>
          </p:cNvPicPr>
          <p:nvPr/>
        </p:nvPicPr>
        <p:blipFill>
          <a:blip r:embed="rId4"/>
          <a:stretch>
            <a:fillRect/>
          </a:stretch>
        </p:blipFill>
        <p:spPr>
          <a:xfrm>
            <a:off x="2908608" y="6508868"/>
            <a:ext cx="4656037" cy="706804"/>
          </a:xfrm>
          <a:prstGeom prst="rect">
            <a:avLst/>
          </a:prstGeom>
        </p:spPr>
      </p:pic>
      <p:sp>
        <p:nvSpPr>
          <p:cNvPr id="76" name="Rounded Rectangle 8"/>
          <p:cNvSpPr/>
          <p:nvPr/>
        </p:nvSpPr>
        <p:spPr>
          <a:xfrm>
            <a:off x="9674888" y="4914900"/>
            <a:ext cx="6666980" cy="2709705"/>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78" name="文本框 77"/>
          <p:cNvSpPr txBox="1"/>
          <p:nvPr/>
        </p:nvSpPr>
        <p:spPr>
          <a:xfrm>
            <a:off x="9931674" y="5057499"/>
            <a:ext cx="6174011" cy="954107"/>
          </a:xfrm>
          <a:prstGeom prst="rect">
            <a:avLst/>
          </a:prstGeom>
          <a:noFill/>
        </p:spPr>
        <p:txBody>
          <a:bodyPr wrap="square">
            <a:spAutoFit/>
          </a:bodyPr>
          <a:lstStyle/>
          <a:p>
            <a:pPr algn="ctr" defTabSz="914400">
              <a:spcBef>
                <a:spcPct val="0"/>
              </a:spcBef>
              <a:spcAft>
                <a:spcPct val="0"/>
              </a:spcAft>
            </a:pPr>
            <a:r>
              <a:rPr lang="zh-CN" altLang="en-US" sz="2800" b="1" kern="1200" dirty="0">
                <a:solidFill>
                  <a:schemeClr val="accent2">
                    <a:lumMod val="50000"/>
                  </a:schemeClr>
                </a:solidFill>
                <a:latin typeface="+mn-lt"/>
                <a:ea typeface="+mn-ea"/>
                <a:cs typeface="+mn-cs"/>
                <a:sym typeface="+mn-ea"/>
              </a:rPr>
              <a:t>生产率冲击</a:t>
            </a:r>
            <a:r>
              <a:rPr lang="en-US" altLang="zh-CN" sz="2800" b="1" kern="1200" dirty="0">
                <a:solidFill>
                  <a:schemeClr val="accent2">
                    <a:lumMod val="50000"/>
                  </a:schemeClr>
                </a:solidFill>
                <a:latin typeface="+mn-lt"/>
                <a:ea typeface="+mn-ea"/>
                <a:cs typeface="+mn-cs"/>
                <a:sym typeface="+mn-ea"/>
              </a:rPr>
              <a:t>              </a:t>
            </a:r>
            <a:r>
              <a:rPr lang="zh-CN" altLang="en-US" sz="2800" b="1" kern="1200" dirty="0">
                <a:solidFill>
                  <a:schemeClr val="accent2">
                    <a:lumMod val="50000"/>
                  </a:schemeClr>
                </a:solidFill>
                <a:latin typeface="+mn-lt"/>
                <a:ea typeface="+mn-ea"/>
                <a:cs typeface="+mn-cs"/>
                <a:sym typeface="+mn-ea"/>
              </a:rPr>
              <a:t>货币政策冲击</a:t>
            </a:r>
            <a:endParaRPr lang="en-US" altLang="zh-CN" sz="2800" b="1" kern="1200" dirty="0">
              <a:solidFill>
                <a:schemeClr val="accent2">
                  <a:lumMod val="50000"/>
                </a:schemeClr>
              </a:solidFill>
              <a:latin typeface="+mn-lt"/>
              <a:ea typeface="+mn-ea"/>
              <a:cs typeface="+mn-cs"/>
              <a:sym typeface="+mn-ea"/>
            </a:endParaRPr>
          </a:p>
          <a:p>
            <a:pPr algn="ctr" defTabSz="914400">
              <a:spcBef>
                <a:spcPct val="0"/>
              </a:spcBef>
              <a:spcAft>
                <a:spcPct val="0"/>
              </a:spcAft>
            </a:pPr>
            <a:r>
              <a:rPr lang="zh-CN" altLang="en-US" sz="2800" b="1" kern="1200" dirty="0">
                <a:solidFill>
                  <a:schemeClr val="accent2">
                    <a:lumMod val="50000"/>
                  </a:schemeClr>
                </a:solidFill>
                <a:latin typeface="+mn-lt"/>
                <a:ea typeface="+mn-ea"/>
                <a:cs typeface="+mn-cs"/>
                <a:sym typeface="+mn-ea"/>
              </a:rPr>
              <a:t> </a:t>
            </a:r>
            <a:endParaRPr lang="zh-CN" altLang="en-US" sz="2800" b="1" kern="1200" dirty="0">
              <a:solidFill>
                <a:schemeClr val="accent2">
                  <a:lumMod val="50000"/>
                </a:schemeClr>
              </a:solidFill>
              <a:latin typeface="+mn-lt"/>
              <a:ea typeface="+mn-ea"/>
              <a:cs typeface="+mn-cs"/>
              <a:sym typeface="+mn-ea"/>
            </a:endParaRPr>
          </a:p>
        </p:txBody>
      </p:sp>
      <p:pic>
        <p:nvPicPr>
          <p:cNvPr id="88" name="图片 87"/>
          <p:cNvPicPr>
            <a:picLocks noChangeAspect="1"/>
          </p:cNvPicPr>
          <p:nvPr/>
        </p:nvPicPr>
        <p:blipFill>
          <a:blip r:embed="rId5"/>
          <a:stretch>
            <a:fillRect/>
          </a:stretch>
        </p:blipFill>
        <p:spPr>
          <a:xfrm>
            <a:off x="10812874" y="5618552"/>
            <a:ext cx="749229" cy="802743"/>
          </a:xfrm>
          <a:prstGeom prst="rect">
            <a:avLst/>
          </a:prstGeom>
        </p:spPr>
      </p:pic>
      <p:pic>
        <p:nvPicPr>
          <p:cNvPr id="90" name="图片 89"/>
          <p:cNvPicPr>
            <a:picLocks noChangeAspect="1"/>
          </p:cNvPicPr>
          <p:nvPr/>
        </p:nvPicPr>
        <p:blipFill>
          <a:blip r:embed="rId6"/>
          <a:stretch>
            <a:fillRect/>
          </a:stretch>
        </p:blipFill>
        <p:spPr>
          <a:xfrm>
            <a:off x="14104510" y="5628756"/>
            <a:ext cx="906635" cy="861304"/>
          </a:xfrm>
          <a:prstGeom prst="rect">
            <a:avLst/>
          </a:prstGeom>
        </p:spPr>
      </p:pic>
      <p:pic>
        <p:nvPicPr>
          <p:cNvPr id="92" name="图片 91"/>
          <p:cNvPicPr>
            <a:picLocks noChangeAspect="1"/>
          </p:cNvPicPr>
          <p:nvPr/>
        </p:nvPicPr>
        <p:blipFill>
          <a:blip r:embed="rId7"/>
          <a:stretch>
            <a:fillRect/>
          </a:stretch>
        </p:blipFill>
        <p:spPr>
          <a:xfrm>
            <a:off x="9861683" y="6239172"/>
            <a:ext cx="6005131" cy="1077845"/>
          </a:xfrm>
          <a:prstGeom prst="rect">
            <a:avLst/>
          </a:prstGeom>
        </p:spPr>
      </p:pic>
      <p:sp>
        <p:nvSpPr>
          <p:cNvPr id="93" name="Rounded Rectangle 8"/>
          <p:cNvSpPr/>
          <p:nvPr/>
        </p:nvSpPr>
        <p:spPr>
          <a:xfrm>
            <a:off x="9679473" y="8297307"/>
            <a:ext cx="6662395" cy="1105563"/>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4" name="Rounded Rectangle 7"/>
          <p:cNvSpPr/>
          <p:nvPr/>
        </p:nvSpPr>
        <p:spPr>
          <a:xfrm>
            <a:off x="1985328" y="4342955"/>
            <a:ext cx="6657452" cy="49479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驱动来源</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95" name="Rounded Rectangle 8"/>
          <p:cNvSpPr/>
          <p:nvPr/>
        </p:nvSpPr>
        <p:spPr>
          <a:xfrm>
            <a:off x="1960321" y="8297307"/>
            <a:ext cx="6662395" cy="1105563"/>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97" name="Rounded Rectangle 7"/>
          <p:cNvSpPr/>
          <p:nvPr/>
        </p:nvSpPr>
        <p:spPr>
          <a:xfrm>
            <a:off x="1934242" y="7771697"/>
            <a:ext cx="6714555" cy="386910"/>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传导影响</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98" name="Rounded Rectangle 7"/>
          <p:cNvSpPr/>
          <p:nvPr/>
        </p:nvSpPr>
        <p:spPr>
          <a:xfrm>
            <a:off x="9629017" y="7786869"/>
            <a:ext cx="6714555" cy="386910"/>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传导影响</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100" name="图片 99"/>
          <p:cNvPicPr>
            <a:picLocks noChangeAspect="1"/>
          </p:cNvPicPr>
          <p:nvPr/>
        </p:nvPicPr>
        <p:blipFill>
          <a:blip r:embed="rId8"/>
          <a:stretch>
            <a:fillRect/>
          </a:stretch>
        </p:blipFill>
        <p:spPr>
          <a:xfrm>
            <a:off x="13046753" y="8505348"/>
            <a:ext cx="1803400" cy="611322"/>
          </a:xfrm>
          <a:prstGeom prst="rect">
            <a:avLst/>
          </a:prstGeom>
        </p:spPr>
      </p:pic>
      <p:sp>
        <p:nvSpPr>
          <p:cNvPr id="101" name="文本框 100"/>
          <p:cNvSpPr txBox="1"/>
          <p:nvPr/>
        </p:nvSpPr>
        <p:spPr>
          <a:xfrm>
            <a:off x="1947151" y="8573167"/>
            <a:ext cx="6461951" cy="523220"/>
          </a:xfrm>
          <a:prstGeom prst="rect">
            <a:avLst/>
          </a:prstGeom>
          <a:noFill/>
        </p:spPr>
        <p:txBody>
          <a:bodyPr wrap="square">
            <a:spAutoFit/>
          </a:bodyPr>
          <a:lstStyle/>
          <a:p>
            <a:pPr algn="ctr" defTabSz="914400">
              <a:spcBef>
                <a:spcPct val="0"/>
              </a:spcBef>
              <a:spcAft>
                <a:spcPct val="0"/>
              </a:spcAft>
            </a:pPr>
            <a:r>
              <a:rPr lang="zh-CN" altLang="en-US" sz="2800" b="1" kern="1200" dirty="0">
                <a:solidFill>
                  <a:schemeClr val="accent2">
                    <a:lumMod val="50000"/>
                  </a:schemeClr>
                </a:solidFill>
                <a:latin typeface="+mn-lt"/>
                <a:ea typeface="+mn-ea"/>
                <a:cs typeface="+mn-cs"/>
                <a:sym typeface="+mn-ea"/>
              </a:rPr>
              <a:t>呈现近随机游走、宏观脱钩 </a:t>
            </a:r>
            <a:endParaRPr lang="zh-CN" altLang="en-US" sz="2800" b="1" kern="1200" dirty="0">
              <a:solidFill>
                <a:schemeClr val="accent2">
                  <a:lumMod val="50000"/>
                </a:schemeClr>
              </a:solidFill>
              <a:latin typeface="+mn-lt"/>
              <a:ea typeface="+mn-ea"/>
              <a:cs typeface="+mn-cs"/>
              <a:sym typeface="+mn-ea"/>
            </a:endParaRPr>
          </a:p>
        </p:txBody>
      </p:sp>
      <p:sp>
        <p:nvSpPr>
          <p:cNvPr id="102" name="文本框 101"/>
          <p:cNvSpPr txBox="1"/>
          <p:nvPr/>
        </p:nvSpPr>
        <p:spPr>
          <a:xfrm>
            <a:off x="8673742" y="8571472"/>
            <a:ext cx="6461951" cy="523220"/>
          </a:xfrm>
          <a:prstGeom prst="rect">
            <a:avLst/>
          </a:prstGeom>
          <a:noFill/>
        </p:spPr>
        <p:txBody>
          <a:bodyPr wrap="square">
            <a:spAutoFit/>
          </a:bodyPr>
          <a:lstStyle/>
          <a:p>
            <a:pPr algn="ctr" defTabSz="914400">
              <a:spcBef>
                <a:spcPct val="0"/>
              </a:spcBef>
              <a:spcAft>
                <a:spcPct val="0"/>
              </a:spcAft>
            </a:pPr>
            <a:r>
              <a:rPr lang="zh-CN" altLang="en-US" sz="2800" b="1" kern="1200" dirty="0">
                <a:solidFill>
                  <a:schemeClr val="accent2">
                    <a:lumMod val="50000"/>
                  </a:schemeClr>
                </a:solidFill>
                <a:latin typeface="+mn-lt"/>
                <a:ea typeface="+mn-ea"/>
                <a:cs typeface="+mn-cs"/>
                <a:sym typeface="+mn-ea"/>
              </a:rPr>
              <a:t>实体经济联动 </a:t>
            </a:r>
            <a:endParaRPr lang="zh-CN" altLang="en-US" sz="2800" b="1" kern="1200" dirty="0">
              <a:solidFill>
                <a:schemeClr val="accent2">
                  <a:lumMod val="50000"/>
                </a:schemeClr>
              </a:solidFill>
              <a:latin typeface="+mn-lt"/>
              <a:ea typeface="+mn-ea"/>
              <a:cs typeface="+mn-cs"/>
              <a:sym typeface="+mn-ea"/>
            </a:endParaRPr>
          </a:p>
        </p:txBody>
      </p:sp>
      <p:sp>
        <p:nvSpPr>
          <p:cNvPr id="103" name="Rounded Rectangle 7"/>
          <p:cNvSpPr/>
          <p:nvPr/>
        </p:nvSpPr>
        <p:spPr>
          <a:xfrm>
            <a:off x="9655387" y="4351359"/>
            <a:ext cx="6714555" cy="486393"/>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驱动来源</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5" name="加号 104"/>
          <p:cNvSpPr/>
          <p:nvPr/>
        </p:nvSpPr>
        <p:spPr>
          <a:xfrm>
            <a:off x="8660694" y="5769286"/>
            <a:ext cx="967536" cy="881411"/>
          </a:xfrm>
          <a:prstGeom prst="mathPlus">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sp>
        <p:nvSpPr>
          <p:cNvPr id="106" name="箭头: 左弧形 105"/>
          <p:cNvSpPr/>
          <p:nvPr/>
        </p:nvSpPr>
        <p:spPr>
          <a:xfrm>
            <a:off x="609600" y="4217308"/>
            <a:ext cx="1187995" cy="2822896"/>
          </a:xfrm>
          <a:prstGeom prst="curvedRight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endParaRPr lang="zh-CN" altLang="en-US">
              <a:solidFill>
                <a:schemeClr val="tx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7" name="文本框 39"/>
          <p:cNvSpPr txBox="1"/>
          <p:nvPr/>
        </p:nvSpPr>
        <p:spPr>
          <a:xfrm>
            <a:off x="918862" y="5036707"/>
            <a:ext cx="972937" cy="9531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zh-CN" altLang="en-US" sz="2800" b="1" dirty="0">
                <a:solidFill>
                  <a:srgbClr val="704122"/>
                </a:solidFill>
                <a:latin typeface="Times New Roman" panose="02020603050405020304" pitchFamily="18" charset="0"/>
                <a:ea typeface="宋体" panose="02010600030101010101" pitchFamily="2" charset="-122"/>
                <a:sym typeface="Times New Roman" panose="02020603050405020304" pitchFamily="18" charset="0"/>
              </a:rPr>
              <a:t>方法改进</a:t>
            </a:r>
            <a:endParaRPr lang="zh-CN" altLang="en-US" sz="2800" b="1" dirty="0">
              <a:solidFill>
                <a:srgbClr val="704122"/>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8" name="箭头: 右弧形 107"/>
          <p:cNvSpPr/>
          <p:nvPr/>
        </p:nvSpPr>
        <p:spPr>
          <a:xfrm>
            <a:off x="16528663" y="4217308"/>
            <a:ext cx="1187995" cy="2822896"/>
          </a:xfrm>
          <a:prstGeom prst="curvedLeftArrow">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endParaRPr lang="zh-CN" altLang="en-US">
              <a:solidFill>
                <a:schemeClr val="tx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09" name="文本框 39"/>
          <p:cNvSpPr txBox="1"/>
          <p:nvPr/>
        </p:nvSpPr>
        <p:spPr>
          <a:xfrm>
            <a:off x="16418711" y="5097398"/>
            <a:ext cx="972937" cy="95313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zh-CN" altLang="en-US" sz="2800" b="1" dirty="0">
                <a:solidFill>
                  <a:srgbClr val="704122"/>
                </a:solidFill>
                <a:latin typeface="Times New Roman" panose="02020603050405020304" pitchFamily="18" charset="0"/>
                <a:ea typeface="宋体" panose="02010600030101010101" pitchFamily="2" charset="-122"/>
                <a:sym typeface="Times New Roman" panose="02020603050405020304" pitchFamily="18" charset="0"/>
              </a:rPr>
              <a:t>聚焦实际</a:t>
            </a:r>
            <a:endParaRPr lang="zh-CN" altLang="en-US" sz="2800" b="1" dirty="0">
              <a:solidFill>
                <a:srgbClr val="704122"/>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11" name="Rectangle 8"/>
          <p:cNvSpPr>
            <a:spLocks noChangeArrowheads="1"/>
          </p:cNvSpPr>
          <p:nvPr/>
        </p:nvSpPr>
        <p:spPr bwMode="auto">
          <a:xfrm>
            <a:off x="2005381" y="9559074"/>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1" u="none" strike="noStrike" kern="1200" cap="none" normalizeH="0" baseline="0" dirty="0">
                <a:ln>
                  <a:noFill/>
                </a:ln>
                <a:solidFill>
                  <a:schemeClr val="tx1"/>
                </a:solidFill>
                <a:effectLst/>
                <a:latin typeface="Arial" panose="020B0604020202020204" pitchFamily="34" charset="0"/>
                <a:ea typeface="+mn-ea"/>
                <a:cs typeface="+mn-cs"/>
                <a:sym typeface="+mn-ea"/>
              </a:rPr>
              <a:t>Quote</a:t>
            </a:r>
            <a:r>
              <a:rPr kumimoji="0" lang="zh-CN" altLang="zh-CN" sz="1800" b="0" i="0" u="none" strike="noStrike" kern="1200" cap="none" normalizeH="0" baseline="0" dirty="0">
                <a:ln>
                  <a:noFill/>
                </a:ln>
                <a:solidFill>
                  <a:schemeClr val="tx1"/>
                </a:solidFill>
                <a:effectLst/>
                <a:latin typeface="Arial" panose="020B0604020202020204" pitchFamily="34" charset="0"/>
                <a:ea typeface="+mn-ea"/>
                <a:cs typeface="+mn-cs"/>
                <a:sym typeface="+mn-ea"/>
              </a:rPr>
              <a:t>: "We build on a standard international real business cycle model... augmented with a segmented international financial market..." (p.2)</a:t>
            </a:r>
            <a:endParaRPr kumimoji="0" lang="zh-CN" altLang="zh-CN" sz="1800" b="0" i="0" u="none" strike="noStrike" kern="1200" cap="none" normalizeH="0" baseline="0" dirty="0">
              <a:ln>
                <a:noFill/>
              </a:ln>
              <a:solidFill>
                <a:schemeClr val="tx1"/>
              </a:solidFill>
              <a:effectLst/>
              <a:latin typeface="Arial" panose="020B0604020202020204" pitchFamily="34" charset="0"/>
              <a:ea typeface="+mn-ea"/>
              <a:cs typeface="+mn-cs"/>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5"/>
            <a:ext cx="18288000" cy="8440420"/>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 name="Freeform 5"/>
          <p:cNvSpPr/>
          <p:nvPr/>
        </p:nvSpPr>
        <p:spPr>
          <a:xfrm>
            <a:off x="287918"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5" name="TextBox 12"/>
          <p:cNvSpPr txBox="1"/>
          <p:nvPr/>
        </p:nvSpPr>
        <p:spPr>
          <a:xfrm>
            <a:off x="-2286000" y="-13543"/>
            <a:ext cx="15951200" cy="1076960"/>
          </a:xfrm>
          <a:prstGeom prst="rect">
            <a:avLst/>
          </a:prstGeom>
        </p:spPr>
        <p:txBody>
          <a:bodyPr wrap="square" lIns="0" tIns="0" rIns="0" bIns="0" rtlCol="0" anchor="t">
            <a:spAutoFit/>
          </a:bodyPr>
          <a:lstStyle/>
          <a:p>
            <a:pPr algn="ctr" defTabSz="914400">
              <a:lnSpc>
                <a:spcPts val="8400"/>
              </a:lnSpc>
              <a:spcBef>
                <a:spcPct val="0"/>
              </a:spcBef>
              <a:spcAft>
                <a:spcPct val="0"/>
              </a:spcAft>
            </a:pP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2.2 </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微观基础</a:t>
            </a: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Ⅰ</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：消费本土偏好（</a:t>
            </a: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Home Bias</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a:t>
            </a:r>
            <a:endPar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endParaRPr>
          </a:p>
        </p:txBody>
      </p:sp>
      <p:sp>
        <p:nvSpPr>
          <p:cNvPr id="15" name="矩形: 圆角 14"/>
          <p:cNvSpPr/>
          <p:nvPr/>
        </p:nvSpPr>
        <p:spPr>
          <a:xfrm>
            <a:off x="851701" y="1459262"/>
            <a:ext cx="7924800" cy="661074"/>
          </a:xfrm>
          <a:prstGeom prst="roundRect">
            <a:avLst>
              <a:gd name="adj" fmla="val 50000"/>
            </a:avLst>
          </a:prstGeom>
          <a:solidFill>
            <a:schemeClr val="accent6">
              <a:lumMod val="50000"/>
            </a:schemeClr>
          </a:solidFill>
          <a:ln>
            <a:solidFill>
              <a:schemeClr val="bg1"/>
            </a:solidFill>
          </a:ln>
          <a:effectLst>
            <a:outerShdw blurRad="190500" sx="102000" sy="102000" algn="ctr" rotWithShape="0">
              <a:schemeClr val="accent6">
                <a:lumMod val="50000"/>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zh-CN"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01</a:t>
            </a:r>
            <a:r>
              <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数学模型</a:t>
            </a:r>
            <a:endPar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6" name="Rectangle 1"/>
          <p:cNvSpPr>
            <a:spLocks noChangeArrowheads="1"/>
          </p:cNvSpPr>
          <p:nvPr/>
        </p:nvSpPr>
        <p:spPr bwMode="auto">
          <a:xfrm>
            <a:off x="2362200" y="9556971"/>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1" u="none" strike="noStrike" kern="1200" cap="none" normalizeH="0" baseline="0">
                <a:ln>
                  <a:noFill/>
                </a:ln>
                <a:solidFill>
                  <a:schemeClr val="tx1"/>
                </a:solidFill>
                <a:effectLst/>
                <a:latin typeface="Arial" panose="020B0604020202020204" pitchFamily="34" charset="0"/>
                <a:ea typeface="+mn-ea"/>
                <a:cs typeface="+mn-cs"/>
                <a:sym typeface="+mn-ea"/>
              </a:rPr>
              <a:t>Quote</a:t>
            </a:r>
            <a:r>
              <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rPr>
              <a:t>: "The extent of home bias is sufficient to mute the transmission of exchange rate volatility into macroeconomic aggregates..." (p.3)</a:t>
            </a:r>
            <a:endPar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endParaRPr>
          </a:p>
        </p:txBody>
      </p:sp>
      <p:sp>
        <p:nvSpPr>
          <p:cNvPr id="27" name="矩形: 圆角 26"/>
          <p:cNvSpPr/>
          <p:nvPr/>
        </p:nvSpPr>
        <p:spPr>
          <a:xfrm>
            <a:off x="9448800" y="1459262"/>
            <a:ext cx="7924800" cy="661074"/>
          </a:xfrm>
          <a:prstGeom prst="roundRect">
            <a:avLst>
              <a:gd name="adj" fmla="val 50000"/>
            </a:avLst>
          </a:prstGeom>
          <a:solidFill>
            <a:schemeClr val="accent6">
              <a:lumMod val="50000"/>
            </a:schemeClr>
          </a:solidFill>
          <a:ln>
            <a:solidFill>
              <a:schemeClr val="bg1"/>
            </a:solidFill>
          </a:ln>
          <a:effectLst>
            <a:outerShdw blurRad="190500" sx="102000" sy="102000" algn="ctr" rotWithShape="0">
              <a:schemeClr val="accent6">
                <a:lumMod val="50000"/>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zh-CN"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02</a:t>
            </a:r>
            <a:r>
              <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核心论点</a:t>
            </a:r>
            <a:endPar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9" name="Rounded Rectangle 8"/>
          <p:cNvSpPr/>
          <p:nvPr/>
        </p:nvSpPr>
        <p:spPr>
          <a:xfrm>
            <a:off x="9431488" y="2396379"/>
            <a:ext cx="7924800" cy="1738989"/>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4" name="Rounded Rectangle 8"/>
          <p:cNvSpPr/>
          <p:nvPr/>
        </p:nvSpPr>
        <p:spPr>
          <a:xfrm>
            <a:off x="9376844" y="6428909"/>
            <a:ext cx="7924800" cy="1663555"/>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9" name="文本框 38"/>
          <p:cNvSpPr txBox="1"/>
          <p:nvPr/>
        </p:nvSpPr>
        <p:spPr>
          <a:xfrm>
            <a:off x="10600450" y="2544063"/>
            <a:ext cx="5435600" cy="60769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弱传递性</a:t>
            </a:r>
            <a:endPar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1" name="文本框 40"/>
          <p:cNvSpPr txBox="1"/>
          <p:nvPr/>
        </p:nvSpPr>
        <p:spPr>
          <a:xfrm>
            <a:off x="10598405" y="3172675"/>
            <a:ext cx="5719628" cy="82994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由于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γ≈0.07</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，汇率变动对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CPI </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的传递系数极低，解释了为何汇率剧烈波动并未引发恶性通胀</a:t>
            </a:r>
            <a:endPar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3" name="Rounded Rectangle 8"/>
          <p:cNvSpPr/>
          <p:nvPr/>
        </p:nvSpPr>
        <p:spPr>
          <a:xfrm>
            <a:off x="9390111" y="4412644"/>
            <a:ext cx="7924800" cy="1738989"/>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44" name="文本框 43"/>
          <p:cNvSpPr txBox="1"/>
          <p:nvPr/>
        </p:nvSpPr>
        <p:spPr>
          <a:xfrm>
            <a:off x="9993275" y="4597964"/>
            <a:ext cx="6835849" cy="60769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宏观独立性</a:t>
            </a:r>
            <a:endPar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6" name="文本框 45"/>
          <p:cNvSpPr txBox="1"/>
          <p:nvPr/>
        </p:nvSpPr>
        <p:spPr>
          <a:xfrm>
            <a:off x="10282477" y="5226576"/>
            <a:ext cx="6411344" cy="82994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汇率不再是宏观经济的“指挥棒”。即使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et</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波动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10%</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，对总消费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Ct</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和产出 </a:t>
            </a:r>
            <a:r>
              <a:rPr kumimoji="0" lang="en-US" altLang="zh-CN" sz="2000" b="0" i="0" u="none" strike="noStrike" kern="1200" cap="none" spc="0" normalizeH="0" baseline="0" noProof="0" dirty="0" err="1">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Yt</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的影响不足 </a:t>
            </a: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1%</a:t>
            </a:r>
            <a:endPar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9" name="文本框 48"/>
          <p:cNvSpPr txBox="1"/>
          <p:nvPr/>
        </p:nvSpPr>
        <p:spPr>
          <a:xfrm>
            <a:off x="9993275" y="6550366"/>
            <a:ext cx="6835849" cy="60769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福利防火墙</a:t>
            </a:r>
            <a:endPar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0" name="文本框 49"/>
          <p:cNvSpPr txBox="1"/>
          <p:nvPr/>
        </p:nvSpPr>
        <p:spPr>
          <a:xfrm>
            <a:off x="10282477" y="7178978"/>
            <a:ext cx="6411344" cy="82994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Home Bias </a:t>
            </a:r>
            <a:r>
              <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充当了自动稳定器，保护了国内居民的实际消费水平免受国际金融投机的冲击</a:t>
            </a:r>
            <a:endParaRPr kumimoji="0" lang="zh-CN" altLang="en-US" sz="20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1" name="33"/>
          <p:cNvSpPr/>
          <p:nvPr/>
        </p:nvSpPr>
        <p:spPr>
          <a:xfrm>
            <a:off x="914786" y="8495673"/>
            <a:ext cx="16441502" cy="614378"/>
          </a:xfrm>
          <a:prstGeom prst="roundRect">
            <a:avLst>
              <a:gd name="adj" fmla="val 0"/>
            </a:avLst>
          </a:prstGeom>
          <a:gradFill flip="none" rotWithShape="1">
            <a:gsLst>
              <a:gs pos="0">
                <a:srgbClr val="FFF2CC">
                  <a:alpha val="72000"/>
                </a:srgbClr>
              </a:gs>
              <a:gs pos="100000">
                <a:srgbClr val="BC9365">
                  <a:lumMod val="68000"/>
                  <a:lumOff val="32000"/>
                  <a:alpha val="72000"/>
                </a:srgbClr>
              </a:gs>
              <a:gs pos="51000">
                <a:srgbClr val="BC9365">
                  <a:lumMod val="34000"/>
                  <a:lumOff val="66000"/>
                </a:srgbClr>
              </a:gs>
            </a:gsLst>
            <a:lin ang="0" scaled="0"/>
            <a:tileRect/>
          </a:gradFill>
          <a:ln w="9525" cap="flat">
            <a:noFill/>
            <a:prstDash val="solid"/>
            <a:miter/>
          </a:ln>
          <a:effectLst>
            <a:outerShdw blurRad="317500" dist="266700" dir="2700000" sx="79000" sy="79000" algn="t" rotWithShape="0">
              <a:srgbClr val="BC9365">
                <a:alpha val="69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dirty="0">
              <a:solidFill>
                <a:prstClr val="black"/>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4" name="文本框 2048"/>
          <p:cNvSpPr txBox="1"/>
          <p:nvPr/>
        </p:nvSpPr>
        <p:spPr>
          <a:xfrm>
            <a:off x="2280031" y="8583619"/>
            <a:ext cx="13593681" cy="5219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本土偏好（</a:t>
            </a:r>
            <a:r>
              <a:rPr lang="en-US" altLang="zh-CN"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Home Bias</a:t>
            </a: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）是汇率与实体经济脱钩的“绝缘体”</a:t>
            </a:r>
            <a:endParaRPr lang="zh-CN" altLang="en-US" sz="2800" b="1" i="1"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63" name="矩形 62"/>
          <p:cNvSpPr/>
          <p:nvPr/>
        </p:nvSpPr>
        <p:spPr>
          <a:xfrm>
            <a:off x="851701" y="2396379"/>
            <a:ext cx="7924799" cy="5696085"/>
          </a:xfrm>
          <a:prstGeom prst="rect">
            <a:avLst/>
          </a:prstGeom>
          <a:solidFill>
            <a:srgbClr val="F6F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pic>
        <p:nvPicPr>
          <p:cNvPr id="57" name="图片 56"/>
          <p:cNvPicPr>
            <a:picLocks noChangeAspect="1"/>
          </p:cNvPicPr>
          <p:nvPr/>
        </p:nvPicPr>
        <p:blipFill>
          <a:blip r:embed="rId3"/>
          <a:stretch>
            <a:fillRect/>
          </a:stretch>
        </p:blipFill>
        <p:spPr>
          <a:xfrm>
            <a:off x="994377" y="2887362"/>
            <a:ext cx="5280596" cy="1040512"/>
          </a:xfrm>
          <a:prstGeom prst="rect">
            <a:avLst/>
          </a:prstGeom>
        </p:spPr>
      </p:pic>
      <p:pic>
        <p:nvPicPr>
          <p:cNvPr id="59" name="图片 58"/>
          <p:cNvPicPr>
            <a:picLocks noChangeAspect="1"/>
          </p:cNvPicPr>
          <p:nvPr/>
        </p:nvPicPr>
        <p:blipFill>
          <a:blip r:embed="rId4"/>
          <a:srcRect t="27385"/>
          <a:stretch>
            <a:fillRect/>
          </a:stretch>
        </p:blipFill>
        <p:spPr>
          <a:xfrm>
            <a:off x="1247619" y="3999182"/>
            <a:ext cx="4469098" cy="290848"/>
          </a:xfrm>
          <a:prstGeom prst="rect">
            <a:avLst/>
          </a:prstGeom>
        </p:spPr>
      </p:pic>
      <p:pic>
        <p:nvPicPr>
          <p:cNvPr id="62" name="图片 61"/>
          <p:cNvPicPr>
            <a:picLocks noChangeAspect="1"/>
          </p:cNvPicPr>
          <p:nvPr/>
        </p:nvPicPr>
        <p:blipFill>
          <a:blip r:embed="rId5"/>
          <a:stretch>
            <a:fillRect/>
          </a:stretch>
        </p:blipFill>
        <p:spPr>
          <a:xfrm>
            <a:off x="1225862" y="5035095"/>
            <a:ext cx="3461214" cy="907542"/>
          </a:xfrm>
          <a:prstGeom prst="rect">
            <a:avLst/>
          </a:prstGeom>
        </p:spPr>
      </p:pic>
      <p:pic>
        <p:nvPicPr>
          <p:cNvPr id="65" name="图片 64"/>
          <p:cNvPicPr>
            <a:picLocks noChangeAspect="1"/>
          </p:cNvPicPr>
          <p:nvPr/>
        </p:nvPicPr>
        <p:blipFill>
          <a:blip r:embed="rId6"/>
          <a:stretch>
            <a:fillRect/>
          </a:stretch>
        </p:blipFill>
        <p:spPr>
          <a:xfrm>
            <a:off x="4903273" y="4954701"/>
            <a:ext cx="2749169" cy="1082121"/>
          </a:xfrm>
          <a:prstGeom prst="rect">
            <a:avLst/>
          </a:prstGeom>
        </p:spPr>
      </p:pic>
      <p:pic>
        <p:nvPicPr>
          <p:cNvPr id="67" name="图片 66"/>
          <p:cNvPicPr>
            <a:picLocks noChangeAspect="1"/>
          </p:cNvPicPr>
          <p:nvPr/>
        </p:nvPicPr>
        <p:blipFill>
          <a:blip r:embed="rId7"/>
          <a:stretch>
            <a:fillRect/>
          </a:stretch>
        </p:blipFill>
        <p:spPr>
          <a:xfrm>
            <a:off x="3758421" y="6842867"/>
            <a:ext cx="2504519" cy="755034"/>
          </a:xfrm>
          <a:prstGeom prst="rect">
            <a:avLst/>
          </a:prstGeom>
        </p:spPr>
      </p:pic>
      <p:pic>
        <p:nvPicPr>
          <p:cNvPr id="80" name="图片 79"/>
          <p:cNvPicPr>
            <a:picLocks noChangeAspect="1"/>
          </p:cNvPicPr>
          <p:nvPr/>
        </p:nvPicPr>
        <p:blipFill>
          <a:blip r:embed="rId8"/>
          <a:stretch>
            <a:fillRect/>
          </a:stretch>
        </p:blipFill>
        <p:spPr>
          <a:xfrm>
            <a:off x="1225862" y="7059400"/>
            <a:ext cx="2635985" cy="488145"/>
          </a:xfrm>
          <a:prstGeom prst="rect">
            <a:avLst/>
          </a:prstGeom>
        </p:spPr>
      </p:pic>
      <p:pic>
        <p:nvPicPr>
          <p:cNvPr id="82" name="图片 81"/>
          <p:cNvPicPr>
            <a:picLocks noChangeAspect="1"/>
          </p:cNvPicPr>
          <p:nvPr/>
        </p:nvPicPr>
        <p:blipFill>
          <a:blip r:embed="rId9"/>
          <a:stretch>
            <a:fillRect/>
          </a:stretch>
        </p:blipFill>
        <p:spPr>
          <a:xfrm>
            <a:off x="6122801" y="7117900"/>
            <a:ext cx="2494793" cy="363319"/>
          </a:xfrm>
          <a:prstGeom prst="rect">
            <a:avLst/>
          </a:prstGeom>
        </p:spPr>
      </p:pic>
      <p:sp>
        <p:nvSpPr>
          <p:cNvPr id="85" name="Rounded Rectangle 7"/>
          <p:cNvSpPr/>
          <p:nvPr/>
        </p:nvSpPr>
        <p:spPr>
          <a:xfrm>
            <a:off x="1214722" y="2456479"/>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  CES</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复合函数</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6" name="Rounded Rectangle 7"/>
          <p:cNvSpPr/>
          <p:nvPr/>
        </p:nvSpPr>
        <p:spPr>
          <a:xfrm>
            <a:off x="1225862" y="4546301"/>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推导需求函数</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87" name="Rounded Rectangle 7"/>
          <p:cNvSpPr/>
          <p:nvPr/>
        </p:nvSpPr>
        <p:spPr>
          <a:xfrm>
            <a:off x="1225862" y="6287005"/>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03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汇率传递机制</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5"/>
            <a:ext cx="18288000" cy="8440420"/>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 name="Freeform 5"/>
          <p:cNvSpPr/>
          <p:nvPr/>
        </p:nvSpPr>
        <p:spPr>
          <a:xfrm>
            <a:off x="287918"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5" name="TextBox 12"/>
          <p:cNvSpPr txBox="1"/>
          <p:nvPr/>
        </p:nvSpPr>
        <p:spPr>
          <a:xfrm>
            <a:off x="-2632950" y="-15092"/>
            <a:ext cx="15951200" cy="1076960"/>
          </a:xfrm>
          <a:prstGeom prst="rect">
            <a:avLst/>
          </a:prstGeom>
        </p:spPr>
        <p:txBody>
          <a:bodyPr wrap="square" lIns="0" tIns="0" rIns="0" bIns="0" rtlCol="0" anchor="t">
            <a:spAutoFit/>
          </a:bodyPr>
          <a:lstStyle/>
          <a:p>
            <a:pPr algn="ctr" defTabSz="914400">
              <a:lnSpc>
                <a:spcPts val="8400"/>
              </a:lnSpc>
              <a:spcBef>
                <a:spcPct val="0"/>
              </a:spcBef>
              <a:spcAft>
                <a:spcPct val="0"/>
              </a:spcAft>
            </a:pP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2.3 </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微观基础</a:t>
            </a:r>
            <a:r>
              <a:rPr lang="en-US" altLang="zh-CN" sz="4000" b="1" kern="1200" spc="221" dirty="0" err="1">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ⅠI</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：金融市场分割与风险溢价</a:t>
            </a:r>
            <a:endPar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endParaRPr>
          </a:p>
        </p:txBody>
      </p:sp>
      <p:sp>
        <p:nvSpPr>
          <p:cNvPr id="15" name="矩形: 圆角 14"/>
          <p:cNvSpPr/>
          <p:nvPr/>
        </p:nvSpPr>
        <p:spPr>
          <a:xfrm>
            <a:off x="851701" y="1459262"/>
            <a:ext cx="7924800" cy="661074"/>
          </a:xfrm>
          <a:prstGeom prst="roundRect">
            <a:avLst>
              <a:gd name="adj" fmla="val 50000"/>
            </a:avLst>
          </a:prstGeom>
          <a:solidFill>
            <a:schemeClr val="accent6">
              <a:lumMod val="50000"/>
            </a:schemeClr>
          </a:solidFill>
          <a:ln>
            <a:solidFill>
              <a:schemeClr val="bg1"/>
            </a:solidFill>
          </a:ln>
          <a:effectLst>
            <a:outerShdw blurRad="190500" sx="102000" sy="102000" algn="ctr" rotWithShape="0">
              <a:schemeClr val="accent6">
                <a:lumMod val="50000"/>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zh-CN"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01</a:t>
            </a:r>
            <a:r>
              <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数学模型</a:t>
            </a:r>
            <a:endPar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7" name="矩形: 圆角 26"/>
          <p:cNvSpPr/>
          <p:nvPr/>
        </p:nvSpPr>
        <p:spPr>
          <a:xfrm>
            <a:off x="9448800" y="1459262"/>
            <a:ext cx="7924800" cy="661074"/>
          </a:xfrm>
          <a:prstGeom prst="roundRect">
            <a:avLst>
              <a:gd name="adj" fmla="val 50000"/>
            </a:avLst>
          </a:prstGeom>
          <a:solidFill>
            <a:schemeClr val="accent6">
              <a:lumMod val="50000"/>
            </a:schemeClr>
          </a:solidFill>
          <a:ln>
            <a:solidFill>
              <a:schemeClr val="bg1"/>
            </a:solidFill>
          </a:ln>
          <a:effectLst>
            <a:outerShdw blurRad="190500" sx="102000" sy="102000" algn="ctr" rotWithShape="0">
              <a:schemeClr val="accent6">
                <a:lumMod val="50000"/>
                <a:alpha val="6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r>
              <a:rPr lang="en-US" altLang="zh-CN"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02</a:t>
            </a:r>
            <a:r>
              <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rPr>
              <a:t> 核心论点</a:t>
            </a:r>
            <a:endParaRPr lang="zh-CN" altLang="en-US" sz="2800" b="1" dirty="0">
              <a:solidFill>
                <a:schemeClr val="bg1"/>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29" name="Rounded Rectangle 8"/>
          <p:cNvSpPr/>
          <p:nvPr/>
        </p:nvSpPr>
        <p:spPr>
          <a:xfrm>
            <a:off x="9431488" y="2396379"/>
            <a:ext cx="7924800" cy="1738989"/>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4" name="Rounded Rectangle 8"/>
          <p:cNvSpPr/>
          <p:nvPr/>
        </p:nvSpPr>
        <p:spPr>
          <a:xfrm>
            <a:off x="9376844" y="6428909"/>
            <a:ext cx="7924800" cy="1663555"/>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39" name="文本框 38"/>
          <p:cNvSpPr txBox="1"/>
          <p:nvPr/>
        </p:nvSpPr>
        <p:spPr>
          <a:xfrm>
            <a:off x="10600450" y="2544063"/>
            <a:ext cx="5435600" cy="607695"/>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金融冲击的独立性</a:t>
            </a:r>
            <a:endParaRPr kumimoji="0" lang="zh-CN" altLang="en-US" sz="2800" b="1"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1" name="文本框 40"/>
          <p:cNvSpPr txBox="1"/>
          <p:nvPr/>
        </p:nvSpPr>
        <p:spPr>
          <a:xfrm>
            <a:off x="9829800" y="3175232"/>
            <a:ext cx="6999324" cy="7556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汇率波动不源于基本面。噪声交易者是纯粹的外生金融需求，独立于生产率与货币政策，解释了为何汇率与宏观数据长期脱钩</a:t>
            </a:r>
            <a:endPar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3" name="Rounded Rectangle 8"/>
          <p:cNvSpPr/>
          <p:nvPr/>
        </p:nvSpPr>
        <p:spPr>
          <a:xfrm>
            <a:off x="9390111" y="4412644"/>
            <a:ext cx="7924800" cy="1738989"/>
          </a:xfrm>
          <a:prstGeom prst="roundRect">
            <a:avLst/>
          </a:prstGeom>
          <a:solidFill>
            <a:srgbClr val="F8F4EE"/>
          </a:solidFill>
          <a:ln w="15240">
            <a:solidFill>
              <a:srgbClr val="CCBCA6"/>
            </a:solidFill>
          </a:ln>
        </p:spPr>
        <p:style>
          <a:lnRef idx="1">
            <a:schemeClr val="accent1"/>
          </a:lnRef>
          <a:fillRef idx="3">
            <a:schemeClr val="accent1"/>
          </a:fillRef>
          <a:effectRef idx="2">
            <a:schemeClr val="accent1"/>
          </a:effectRef>
          <a:fontRef idx="minor">
            <a:schemeClr val="lt1"/>
          </a:fontRef>
        </p:style>
        <p:txBody>
          <a:bodyPr wrap="square" lIns="152400" tIns="76200" rIns="152400" bIns="762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a:p>
            <a:pPr lvl="0">
              <a:lnSpc>
                <a:spcPct val="120000"/>
              </a:lnSpc>
              <a:spcBef>
                <a:spcPct val="0"/>
              </a:spcBef>
              <a:spcAft>
                <a:spcPct val="0"/>
              </a:spcAft>
              <a:defRPr/>
            </a:pPr>
            <a:endParaRPr lang="en-US" altLang="zh-CN" sz="2000" dirty="0">
              <a:solidFill>
                <a:srgbClr val="695E56"/>
              </a:solidFill>
              <a:latin typeface="Times New Roman" panose="02020603050405020304" pitchFamily="18" charset="0"/>
              <a:ea typeface="微软雅黑" panose="020B0503020204020204" charset="-122"/>
              <a:sym typeface="Times New Roman" panose="02020603050405020304" pitchFamily="18" charset="0"/>
            </a:endParaRPr>
          </a:p>
        </p:txBody>
      </p:sp>
      <p:sp>
        <p:nvSpPr>
          <p:cNvPr id="44" name="文本框 43"/>
          <p:cNvSpPr txBox="1"/>
          <p:nvPr/>
        </p:nvSpPr>
        <p:spPr>
          <a:xfrm>
            <a:off x="9993275" y="4597964"/>
            <a:ext cx="6835849" cy="540725"/>
          </a:xfrm>
          <a:prstGeom prst="rect">
            <a:avLst/>
          </a:prstGeom>
          <a:noFill/>
        </p:spPr>
        <p:txBody>
          <a:bodyPr wrap="square">
            <a:spAutoFit/>
          </a:bodyPr>
          <a:lstStyle/>
          <a:p>
            <a:pPr lvl="0" algn="ctr" defTabSz="914400">
              <a:lnSpc>
                <a:spcPct val="120000"/>
              </a:lnSpc>
              <a:spcBef>
                <a:spcPct val="0"/>
              </a:spcBef>
              <a:spcAft>
                <a:spcPct val="0"/>
              </a:spcAft>
              <a:defRPr/>
            </a:pPr>
            <a:r>
              <a:rPr lang="zh-CN" altLang="en-US" sz="2800" b="1" kern="1200" dirty="0">
                <a:solidFill>
                  <a:srgbClr val="695E56"/>
                </a:solidFill>
                <a:latin typeface="宋体" panose="02010600030101010101" pitchFamily="2" charset="-122"/>
                <a:ea typeface="+mn-ea"/>
                <a:cs typeface="+mn-cs"/>
                <a:sym typeface="Times New Roman" panose="02020603050405020304" pitchFamily="18" charset="0"/>
              </a:rPr>
              <a:t>风险溢价的必然性</a:t>
            </a:r>
            <a:endParaRPr kumimoji="0" lang="zh-CN" altLang="en-US" sz="2800" b="1" i="0" u="none" strike="noStrike" kern="1200" cap="none" spc="0" normalizeH="0" baseline="0" noProof="0" dirty="0">
              <a:ln>
                <a:noFill/>
              </a:ln>
              <a:solidFill>
                <a:srgbClr val="695E56"/>
              </a:solidFill>
              <a:effectLst/>
              <a:uLnTx/>
              <a:uFillTx/>
              <a:latin typeface="宋体" panose="02010600030101010101" pitchFamily="2" charset="-122"/>
              <a:ea typeface="+mn-ea"/>
              <a:cs typeface="+mn-cs"/>
              <a:sym typeface="Times New Roman" panose="02020603050405020304" pitchFamily="18" charset="0"/>
            </a:endParaRPr>
          </a:p>
        </p:txBody>
      </p:sp>
      <p:sp>
        <p:nvSpPr>
          <p:cNvPr id="46" name="文本框 45"/>
          <p:cNvSpPr txBox="1"/>
          <p:nvPr/>
        </p:nvSpPr>
        <p:spPr>
          <a:xfrm>
            <a:off x="9873437" y="5229074"/>
            <a:ext cx="7075524" cy="7556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由于套利者风险厌恶（</a:t>
            </a:r>
            <a:r>
              <a:rPr kumimoji="0" lang="en-US" altLang="zh-CN"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ω&gt;0</a:t>
            </a: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），承接噪声冲击必须索取补偿。</a:t>
            </a:r>
            <a:endParaRPr kumimoji="0" lang="en-US" altLang="zh-CN"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这导致</a:t>
            </a:r>
            <a:r>
              <a:rPr kumimoji="0" lang="en-US" altLang="zh-CN"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UIP</a:t>
            </a: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必然偏离</a:t>
            </a:r>
            <a:r>
              <a:rPr kumimoji="0" lang="en-US" altLang="zh-CN"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a:t>
            </a: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利差不再等于预期贬值，而是等于风险溢价</a:t>
            </a:r>
            <a:endPar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9" name="文本框 48"/>
          <p:cNvSpPr txBox="1"/>
          <p:nvPr/>
        </p:nvSpPr>
        <p:spPr>
          <a:xfrm>
            <a:off x="9993275" y="6550366"/>
            <a:ext cx="6835849" cy="540725"/>
          </a:xfrm>
          <a:prstGeom prst="rect">
            <a:avLst/>
          </a:prstGeom>
          <a:noFill/>
        </p:spPr>
        <p:txBody>
          <a:bodyPr wrap="square">
            <a:spAutoFit/>
          </a:bodyPr>
          <a:lstStyle/>
          <a:p>
            <a:pPr lvl="0" algn="ctr" defTabSz="914400">
              <a:lnSpc>
                <a:spcPct val="120000"/>
              </a:lnSpc>
              <a:spcBef>
                <a:spcPct val="0"/>
              </a:spcBef>
              <a:spcAft>
                <a:spcPct val="0"/>
              </a:spcAft>
              <a:defRPr/>
            </a:pPr>
            <a:r>
              <a:rPr lang="zh-CN" altLang="en-US" sz="2800" b="1" kern="1200" dirty="0">
                <a:solidFill>
                  <a:srgbClr val="695E56"/>
                </a:solidFill>
                <a:latin typeface="宋体" panose="02010600030101010101" pitchFamily="2" charset="-122"/>
                <a:ea typeface="+mn-ea"/>
                <a:cs typeface="+mn-cs"/>
                <a:sym typeface="Times New Roman" panose="02020603050405020304" pitchFamily="18" charset="0"/>
              </a:rPr>
              <a:t>套利机制的局限性</a:t>
            </a:r>
            <a:endParaRPr kumimoji="0" lang="zh-CN" altLang="en-US" sz="2800" b="1" i="0" u="none" strike="noStrike" kern="1200" cap="none" spc="0" normalizeH="0" baseline="0" noProof="0" dirty="0">
              <a:ln>
                <a:noFill/>
              </a:ln>
              <a:solidFill>
                <a:srgbClr val="695E56"/>
              </a:solidFill>
              <a:effectLst/>
              <a:uLnTx/>
              <a:uFillTx/>
              <a:latin typeface="宋体" panose="02010600030101010101" pitchFamily="2" charset="-122"/>
              <a:ea typeface="+mn-ea"/>
              <a:cs typeface="+mn-cs"/>
              <a:sym typeface="Times New Roman" panose="02020603050405020304" pitchFamily="18" charset="0"/>
            </a:endParaRPr>
          </a:p>
        </p:txBody>
      </p:sp>
      <p:sp>
        <p:nvSpPr>
          <p:cNvPr id="50" name="文本框 49"/>
          <p:cNvSpPr txBox="1"/>
          <p:nvPr/>
        </p:nvSpPr>
        <p:spPr>
          <a:xfrm>
            <a:off x="9989816" y="7144283"/>
            <a:ext cx="7032647" cy="75565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rPr>
              <a:t>套利者无法无限吸收冲击。资本规模、风险厌恶和汇率波动限制了套利能力，使得汇率必须由风险溢价而非基本面来决定</a:t>
            </a:r>
            <a:endParaRPr kumimoji="0" lang="zh-CN" altLang="en-US" sz="1800" b="0" i="0" u="none" strike="noStrike" kern="1200" cap="none" spc="0" normalizeH="0" baseline="0" noProof="0" dirty="0">
              <a:ln>
                <a:noFill/>
              </a:ln>
              <a:solidFill>
                <a:srgbClr val="695E56"/>
              </a:solidFill>
              <a:effectLst/>
              <a:uLnTx/>
              <a:uFillTx/>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1" name="33"/>
          <p:cNvSpPr/>
          <p:nvPr/>
        </p:nvSpPr>
        <p:spPr>
          <a:xfrm>
            <a:off x="914786" y="8495673"/>
            <a:ext cx="16441502" cy="614378"/>
          </a:xfrm>
          <a:prstGeom prst="roundRect">
            <a:avLst>
              <a:gd name="adj" fmla="val 0"/>
            </a:avLst>
          </a:prstGeom>
          <a:gradFill flip="none" rotWithShape="1">
            <a:gsLst>
              <a:gs pos="0">
                <a:srgbClr val="FFF2CC">
                  <a:alpha val="72000"/>
                </a:srgbClr>
              </a:gs>
              <a:gs pos="100000">
                <a:srgbClr val="BC9365">
                  <a:lumMod val="68000"/>
                  <a:lumOff val="32000"/>
                  <a:alpha val="72000"/>
                </a:srgbClr>
              </a:gs>
              <a:gs pos="51000">
                <a:srgbClr val="BC9365">
                  <a:lumMod val="34000"/>
                  <a:lumOff val="66000"/>
                </a:srgbClr>
              </a:gs>
            </a:gsLst>
            <a:lin ang="0" scaled="0"/>
            <a:tileRect/>
          </a:gradFill>
          <a:ln w="9525" cap="flat">
            <a:noFill/>
            <a:prstDash val="solid"/>
            <a:miter/>
          </a:ln>
          <a:effectLst>
            <a:outerShdw blurRad="317500" dist="266700" dir="2700000" sx="79000" sy="79000" algn="t" rotWithShape="0">
              <a:srgbClr val="BC9365">
                <a:alpha val="69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dirty="0">
              <a:solidFill>
                <a:prstClr val="black"/>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4" name="文本框 2048"/>
          <p:cNvSpPr txBox="1"/>
          <p:nvPr/>
        </p:nvSpPr>
        <p:spPr>
          <a:xfrm>
            <a:off x="2280031" y="8583619"/>
            <a:ext cx="13593681" cy="5219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套利者持有的头寸与其要求的风险溢价成正比，与风险厌恶和波动率成反比</a:t>
            </a:r>
            <a:endPar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endParaRPr>
          </a:p>
        </p:txBody>
      </p:sp>
      <p:sp>
        <p:nvSpPr>
          <p:cNvPr id="12" name="Rectangle 1"/>
          <p:cNvSpPr>
            <a:spLocks noChangeArrowheads="1"/>
          </p:cNvSpPr>
          <p:nvPr/>
        </p:nvSpPr>
        <p:spPr bwMode="auto">
          <a:xfrm>
            <a:off x="3773584" y="95276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1" u="none" strike="noStrike" kern="1200" cap="none" normalizeH="0" baseline="0">
                <a:ln>
                  <a:noFill/>
                </a:ln>
                <a:solidFill>
                  <a:schemeClr val="tx1"/>
                </a:solidFill>
                <a:effectLst/>
                <a:latin typeface="Arial" panose="020B0604020202020204" pitchFamily="34" charset="0"/>
                <a:ea typeface="+mn-ea"/>
                <a:cs typeface="+mn-cs"/>
                <a:sym typeface="+mn-ea"/>
              </a:rPr>
              <a:t>Quote</a:t>
            </a:r>
            <a:r>
              <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rPr>
              <a:t>: "The arbitrageurs are risk averse, and demand a risk premium for their intermediation..." (p.2</a:t>
            </a:r>
            <a:endPar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endParaRPr>
          </a:p>
        </p:txBody>
      </p:sp>
      <p:sp>
        <p:nvSpPr>
          <p:cNvPr id="13" name="矩形 12"/>
          <p:cNvSpPr/>
          <p:nvPr/>
        </p:nvSpPr>
        <p:spPr>
          <a:xfrm>
            <a:off x="851701" y="2396379"/>
            <a:ext cx="7924799" cy="5747087"/>
          </a:xfrm>
          <a:prstGeom prst="rect">
            <a:avLst/>
          </a:prstGeom>
          <a:solidFill>
            <a:srgbClr val="F6F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pic>
        <p:nvPicPr>
          <p:cNvPr id="16" name="图片 15"/>
          <p:cNvPicPr>
            <a:picLocks noChangeAspect="1"/>
          </p:cNvPicPr>
          <p:nvPr/>
        </p:nvPicPr>
        <p:blipFill>
          <a:blip r:embed="rId3"/>
          <a:stretch>
            <a:fillRect/>
          </a:stretch>
        </p:blipFill>
        <p:spPr>
          <a:xfrm>
            <a:off x="1084312" y="2924952"/>
            <a:ext cx="6586281" cy="827784"/>
          </a:xfrm>
          <a:prstGeom prst="rect">
            <a:avLst/>
          </a:prstGeom>
        </p:spPr>
      </p:pic>
      <p:pic>
        <p:nvPicPr>
          <p:cNvPr id="18" name="图片 17"/>
          <p:cNvPicPr>
            <a:picLocks noChangeAspect="1"/>
          </p:cNvPicPr>
          <p:nvPr/>
        </p:nvPicPr>
        <p:blipFill>
          <a:blip r:embed="rId4"/>
          <a:stretch>
            <a:fillRect/>
          </a:stretch>
        </p:blipFill>
        <p:spPr>
          <a:xfrm>
            <a:off x="1020042" y="4754753"/>
            <a:ext cx="5533521" cy="1000743"/>
          </a:xfrm>
          <a:prstGeom prst="rect">
            <a:avLst/>
          </a:prstGeom>
        </p:spPr>
      </p:pic>
      <p:pic>
        <p:nvPicPr>
          <p:cNvPr id="20" name="图片 19"/>
          <p:cNvPicPr>
            <a:picLocks noChangeAspect="1"/>
          </p:cNvPicPr>
          <p:nvPr/>
        </p:nvPicPr>
        <p:blipFill>
          <a:blip r:embed="rId5"/>
          <a:stretch>
            <a:fillRect/>
          </a:stretch>
        </p:blipFill>
        <p:spPr>
          <a:xfrm>
            <a:off x="2366191" y="5615491"/>
            <a:ext cx="3134621" cy="842639"/>
          </a:xfrm>
          <a:prstGeom prst="rect">
            <a:avLst/>
          </a:prstGeom>
        </p:spPr>
      </p:pic>
      <p:pic>
        <p:nvPicPr>
          <p:cNvPr id="25" name="图片 24"/>
          <p:cNvPicPr>
            <a:picLocks noChangeAspect="1"/>
          </p:cNvPicPr>
          <p:nvPr/>
        </p:nvPicPr>
        <p:blipFill>
          <a:blip r:embed="rId6"/>
          <a:srcRect t="4644" b="1"/>
          <a:stretch>
            <a:fillRect/>
          </a:stretch>
        </p:blipFill>
        <p:spPr>
          <a:xfrm>
            <a:off x="1214721" y="7235755"/>
            <a:ext cx="6208859" cy="882777"/>
          </a:xfrm>
          <a:prstGeom prst="rect">
            <a:avLst/>
          </a:prstGeom>
        </p:spPr>
      </p:pic>
      <p:sp>
        <p:nvSpPr>
          <p:cNvPr id="35" name="Rounded Rectangle 7"/>
          <p:cNvSpPr/>
          <p:nvPr/>
        </p:nvSpPr>
        <p:spPr>
          <a:xfrm>
            <a:off x="1214721" y="2393167"/>
            <a:ext cx="3662078" cy="565839"/>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市场结构与冲击设定</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7" name="Rounded Rectangle 7"/>
          <p:cNvSpPr/>
          <p:nvPr/>
        </p:nvSpPr>
        <p:spPr>
          <a:xfrm>
            <a:off x="1214721" y="4017267"/>
            <a:ext cx="5406623" cy="558159"/>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套利者的最优化问题：</a:t>
            </a: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CARA</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效用</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38" name="Rounded Rectangle 7"/>
          <p:cNvSpPr/>
          <p:nvPr/>
        </p:nvSpPr>
        <p:spPr>
          <a:xfrm>
            <a:off x="1214721" y="6530053"/>
            <a:ext cx="3662078" cy="546415"/>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03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推导一阶条件 </a:t>
            </a: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FOC</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5"/>
            <a:ext cx="18288000" cy="8440420"/>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 name="Freeform 5"/>
          <p:cNvSpPr/>
          <p:nvPr/>
        </p:nvSpPr>
        <p:spPr>
          <a:xfrm>
            <a:off x="287918"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5" name="TextBox 12"/>
          <p:cNvSpPr txBox="1"/>
          <p:nvPr/>
        </p:nvSpPr>
        <p:spPr>
          <a:xfrm>
            <a:off x="-3161499" y="-15602"/>
            <a:ext cx="15951200" cy="1076960"/>
          </a:xfrm>
          <a:prstGeom prst="rect">
            <a:avLst/>
          </a:prstGeom>
        </p:spPr>
        <p:txBody>
          <a:bodyPr wrap="square" lIns="0" tIns="0" rIns="0" bIns="0" rtlCol="0" anchor="t">
            <a:spAutoFit/>
          </a:bodyPr>
          <a:lstStyle/>
          <a:p>
            <a:pPr algn="ctr" defTabSz="914400">
              <a:lnSpc>
                <a:spcPts val="8400"/>
              </a:lnSpc>
              <a:spcBef>
                <a:spcPct val="0"/>
              </a:spcBef>
              <a:spcAft>
                <a:spcPct val="0"/>
              </a:spcAft>
            </a:pP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2.4 </a:t>
            </a:r>
            <a:r>
              <a:rPr lang="zh-CN" altLang="en-US"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核心方程：含风险溢价的修正</a:t>
            </a:r>
            <a:r>
              <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rPr>
              <a:t>UIP</a:t>
            </a:r>
            <a:endParaRPr lang="en-US" altLang="zh-CN" sz="4000" b="1" kern="1200" spc="221" dirty="0">
              <a:solidFill>
                <a:srgbClr val="5B3E32"/>
              </a:solidFill>
              <a:latin typeface="Arial" panose="020B0604020202020204" pitchFamily="34" charset="0"/>
              <a:ea typeface="黑体" panose="02010609060101010101" charset="-122"/>
              <a:cs typeface="微软雅黑" panose="020B0503020204020204" charset="-122"/>
              <a:sym typeface="Times New Roman" panose="02020603050405020304" pitchFamily="18" charset="0"/>
            </a:endParaRPr>
          </a:p>
        </p:txBody>
      </p:sp>
      <p:sp>
        <p:nvSpPr>
          <p:cNvPr id="51" name="33"/>
          <p:cNvSpPr/>
          <p:nvPr/>
        </p:nvSpPr>
        <p:spPr>
          <a:xfrm>
            <a:off x="914786" y="8495673"/>
            <a:ext cx="16441502" cy="614378"/>
          </a:xfrm>
          <a:prstGeom prst="roundRect">
            <a:avLst>
              <a:gd name="adj" fmla="val 0"/>
            </a:avLst>
          </a:prstGeom>
          <a:gradFill flip="none" rotWithShape="1">
            <a:gsLst>
              <a:gs pos="0">
                <a:srgbClr val="FFF2CC">
                  <a:alpha val="72000"/>
                </a:srgbClr>
              </a:gs>
              <a:gs pos="100000">
                <a:srgbClr val="BC9365">
                  <a:lumMod val="68000"/>
                  <a:lumOff val="32000"/>
                  <a:alpha val="72000"/>
                </a:srgbClr>
              </a:gs>
              <a:gs pos="51000">
                <a:srgbClr val="BC9365">
                  <a:lumMod val="34000"/>
                  <a:lumOff val="66000"/>
                </a:srgbClr>
              </a:gs>
            </a:gsLst>
            <a:lin ang="0" scaled="0"/>
            <a:tileRect/>
          </a:gradFill>
          <a:ln w="9525" cap="flat">
            <a:noFill/>
            <a:prstDash val="solid"/>
            <a:miter/>
          </a:ln>
          <a:effectLst>
            <a:outerShdw blurRad="317500" dist="266700" dir="2700000" sx="79000" sy="79000" algn="t" rotWithShape="0">
              <a:srgbClr val="BC9365">
                <a:alpha val="69000"/>
              </a:srgbClr>
            </a:outerShdw>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spcAft>
                <a:spcPct val="0"/>
              </a:spcAft>
            </a:pPr>
            <a:endParaRPr lang="zh-CN" altLang="en-US" dirty="0">
              <a:solidFill>
                <a:prstClr val="black"/>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54" name="文本框 2048"/>
          <p:cNvSpPr txBox="1"/>
          <p:nvPr/>
        </p:nvSpPr>
        <p:spPr>
          <a:xfrm>
            <a:off x="1787715" y="8593073"/>
            <a:ext cx="14407769" cy="52197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修正</a:t>
            </a:r>
            <a:r>
              <a:rPr lang="en-US" altLang="zh-CN"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UIP</a:t>
            </a: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证明：利差与预期贬值之差 </a:t>
            </a:r>
            <a:r>
              <a:rPr lang="en-US" altLang="zh-CN"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 </a:t>
            </a:r>
            <a:r>
              <a:rPr lang="zh-CN" altLang="en-US" sz="2800" b="1" i="1"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风险溢价</a:t>
            </a:r>
            <a:endParaRPr lang="zh-CN" altLang="en-US" sz="2800" b="1" i="1" dirty="0">
              <a:latin typeface="Times New Roman" panose="02020603050405020304" pitchFamily="18" charset="0"/>
              <a:ea typeface="宋体" panose="02010600030101010101" pitchFamily="2" charset="-122"/>
              <a:sym typeface="Times New Roman" panose="02020603050405020304" pitchFamily="18" charset="0"/>
            </a:endParaRPr>
          </a:p>
        </p:txBody>
      </p:sp>
      <p:sp>
        <p:nvSpPr>
          <p:cNvPr id="12" name="Rectangle 1"/>
          <p:cNvSpPr>
            <a:spLocks noChangeArrowheads="1"/>
          </p:cNvSpPr>
          <p:nvPr/>
        </p:nvSpPr>
        <p:spPr bwMode="auto">
          <a:xfrm>
            <a:off x="3773584" y="952763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800" b="0" i="1" u="none" strike="noStrike" kern="1200" cap="none" normalizeH="0" baseline="0">
                <a:ln>
                  <a:noFill/>
                </a:ln>
                <a:solidFill>
                  <a:schemeClr val="tx1"/>
                </a:solidFill>
                <a:effectLst/>
                <a:latin typeface="Arial" panose="020B0604020202020204" pitchFamily="34" charset="0"/>
                <a:ea typeface="+mn-ea"/>
                <a:cs typeface="+mn-cs"/>
                <a:sym typeface="+mn-ea"/>
              </a:rPr>
              <a:t>Quote</a:t>
            </a:r>
            <a:r>
              <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rPr>
              <a:t>: "The arbitrageurs are risk averse, and demand a risk premium for their intermediation..." (p.2</a:t>
            </a:r>
            <a:endParaRPr kumimoji="0" lang="zh-CN" altLang="zh-CN" sz="1800" b="0" i="0" u="none" strike="noStrike" kern="1200" cap="none" normalizeH="0" baseline="0">
              <a:ln>
                <a:noFill/>
              </a:ln>
              <a:solidFill>
                <a:schemeClr val="tx1"/>
              </a:solidFill>
              <a:effectLst/>
              <a:latin typeface="Arial" panose="020B0604020202020204" pitchFamily="34" charset="0"/>
              <a:ea typeface="+mn-ea"/>
              <a:cs typeface="+mn-cs"/>
              <a:sym typeface="+mn-ea"/>
            </a:endParaRPr>
          </a:p>
        </p:txBody>
      </p:sp>
      <p:sp>
        <p:nvSpPr>
          <p:cNvPr id="42" name="Rounded Rectangle 6"/>
          <p:cNvSpPr/>
          <p:nvPr/>
        </p:nvSpPr>
        <p:spPr>
          <a:xfrm>
            <a:off x="950881" y="1358861"/>
            <a:ext cx="10284057" cy="693706"/>
          </a:xfrm>
          <a:prstGeom prst="roundRect">
            <a:avLst/>
          </a:prstGeom>
          <a:solidFill>
            <a:srgbClr val="704122"/>
          </a:solidFill>
          <a:ln>
            <a:solidFill>
              <a:srgbClr val="704122"/>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rPr>
              <a:t>核心数学模型推导</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ea typeface="宋体" panose="02010600030101010101" pitchFamily="2" charset="-122"/>
              <a:sym typeface="Times New Roman" panose="02020603050405020304" pitchFamily="18" charset="0"/>
            </a:endParaRPr>
          </a:p>
        </p:txBody>
      </p:sp>
      <p:sp>
        <p:nvSpPr>
          <p:cNvPr id="95" name="梯形 94"/>
          <p:cNvSpPr/>
          <p:nvPr/>
        </p:nvSpPr>
        <p:spPr>
          <a:xfrm rot="16200000">
            <a:off x="8804263" y="4548217"/>
            <a:ext cx="5696085" cy="1126396"/>
          </a:xfrm>
          <a:prstGeom prst="trapezoid">
            <a:avLst/>
          </a:prstGeom>
          <a:gradFill>
            <a:gsLst>
              <a:gs pos="0">
                <a:schemeClr val="accent3">
                  <a:lumMod val="20000"/>
                  <a:lumOff val="80000"/>
                  <a:alpha val="18000"/>
                </a:schemeClr>
              </a:gs>
              <a:gs pos="100000">
                <a:schemeClr val="accent3">
                  <a:lumMod val="50000"/>
                  <a:alpha val="29000"/>
                </a:schemeClr>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Bef>
                <a:spcPct val="0"/>
              </a:spcBef>
              <a:spcAft>
                <a:spcPct val="0"/>
              </a:spcAft>
            </a:pPr>
            <a:endParaRPr lang="zh-CN" altLang="en-US">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0" name="矩形 69"/>
          <p:cNvSpPr/>
          <p:nvPr/>
        </p:nvSpPr>
        <p:spPr>
          <a:xfrm>
            <a:off x="950881" y="2368394"/>
            <a:ext cx="10284057" cy="5696085"/>
          </a:xfrm>
          <a:prstGeom prst="rect">
            <a:avLst/>
          </a:prstGeom>
          <a:solidFill>
            <a:srgbClr val="F6F2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sp>
        <p:nvSpPr>
          <p:cNvPr id="45" name="AutoShape 3" descr="image"/>
          <p:cNvSpPr>
            <a:spLocks noChangeAspect="1" noChangeArrowheads="1"/>
          </p:cNvSpPr>
          <p:nvPr/>
        </p:nvSpPr>
        <p:spPr bwMode="auto">
          <a:xfrm>
            <a:off x="6205738" y="4895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defTabSz="914400">
              <a:spcBef>
                <a:spcPct val="0"/>
              </a:spcBef>
              <a:spcAft>
                <a:spcPct val="0"/>
              </a:spcAft>
            </a:pPr>
            <a:endParaRPr lang="zh-CN" altLang="en-US" sz="1800" kern="1200">
              <a:solidFill>
                <a:schemeClr val="tx1"/>
              </a:solidFill>
              <a:latin typeface="+mn-lt"/>
              <a:ea typeface="+mn-ea"/>
              <a:cs typeface="+mn-cs"/>
              <a:sym typeface="+mn-ea"/>
            </a:endParaRPr>
          </a:p>
        </p:txBody>
      </p:sp>
      <p:pic>
        <p:nvPicPr>
          <p:cNvPr id="69" name="图片 68"/>
          <p:cNvPicPr>
            <a:picLocks noChangeAspect="1"/>
          </p:cNvPicPr>
          <p:nvPr/>
        </p:nvPicPr>
        <p:blipFill>
          <a:blip r:embed="rId3"/>
          <a:srcRect t="1313" r="1313"/>
          <a:stretch>
            <a:fillRect/>
          </a:stretch>
        </p:blipFill>
        <p:spPr>
          <a:xfrm>
            <a:off x="1046357" y="3052605"/>
            <a:ext cx="5311779" cy="1092291"/>
          </a:xfrm>
          <a:prstGeom prst="rect">
            <a:avLst/>
          </a:prstGeom>
        </p:spPr>
      </p:pic>
      <p:sp>
        <p:nvSpPr>
          <p:cNvPr id="71" name="Rounded Rectangle 7"/>
          <p:cNvSpPr/>
          <p:nvPr/>
        </p:nvSpPr>
        <p:spPr>
          <a:xfrm>
            <a:off x="1373136" y="2504756"/>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01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金融市场出清条件</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sp>
        <p:nvSpPr>
          <p:cNvPr id="72" name="Rounded Rectangle 7"/>
          <p:cNvSpPr/>
          <p:nvPr/>
        </p:nvSpPr>
        <p:spPr>
          <a:xfrm>
            <a:off x="1373136" y="4448580"/>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02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代入并化简</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74" name="图片 73"/>
          <p:cNvPicPr>
            <a:picLocks noChangeAspect="1"/>
          </p:cNvPicPr>
          <p:nvPr/>
        </p:nvPicPr>
        <p:blipFill>
          <a:blip r:embed="rId4"/>
          <a:stretch>
            <a:fillRect/>
          </a:stretch>
        </p:blipFill>
        <p:spPr>
          <a:xfrm>
            <a:off x="1270936" y="5124468"/>
            <a:ext cx="5928970" cy="1099944"/>
          </a:xfrm>
          <a:prstGeom prst="rect">
            <a:avLst/>
          </a:prstGeom>
        </p:spPr>
      </p:pic>
      <p:pic>
        <p:nvPicPr>
          <p:cNvPr id="76" name="图片 75"/>
          <p:cNvPicPr>
            <a:picLocks noChangeAspect="1"/>
          </p:cNvPicPr>
          <p:nvPr/>
        </p:nvPicPr>
        <p:blipFill>
          <a:blip r:embed="rId5"/>
          <a:stretch>
            <a:fillRect/>
          </a:stretch>
        </p:blipFill>
        <p:spPr>
          <a:xfrm>
            <a:off x="1373136" y="7090800"/>
            <a:ext cx="1457750" cy="318054"/>
          </a:xfrm>
          <a:prstGeom prst="rect">
            <a:avLst/>
          </a:prstGeom>
        </p:spPr>
      </p:pic>
      <p:sp>
        <p:nvSpPr>
          <p:cNvPr id="77" name="Rounded Rectangle 7"/>
          <p:cNvSpPr/>
          <p:nvPr/>
        </p:nvSpPr>
        <p:spPr>
          <a:xfrm>
            <a:off x="1373136" y="6429424"/>
            <a:ext cx="3472354" cy="380527"/>
          </a:xfrm>
          <a:prstGeom prst="roundRect">
            <a:avLst/>
          </a:prstGeom>
          <a:solidFill>
            <a:srgbClr val="854E27"/>
          </a:solidFill>
          <a:ln>
            <a:solidFill>
              <a:srgbClr val="854E27"/>
            </a:solidFill>
          </a:ln>
        </p:spPr>
        <p:style>
          <a:lnRef idx="1">
            <a:schemeClr val="accent1"/>
          </a:lnRef>
          <a:fillRef idx="3">
            <a:schemeClr val="accent1"/>
          </a:fillRef>
          <a:effectRef idx="2">
            <a:schemeClr val="accent1"/>
          </a:effectRef>
          <a:fontRef idx="minor">
            <a:schemeClr val="lt1"/>
          </a:fontRef>
        </p:style>
        <p:txBody>
          <a:bodyPr wrap="square" lIns="101600" tIns="38100" rIns="101600" bIns="3810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03  </a:t>
            </a:r>
            <a:r>
              <a:rPr lang="zh-CN" altLang="en-US"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rPr>
              <a:t>对数线性化</a:t>
            </a:r>
            <a:endParaRPr lang="en-US" altLang="zh-CN" sz="2400" b="1" dirty="0">
              <a:solidFill>
                <a:srgbClr val="FFFFFF"/>
              </a:solidFill>
              <a:latin typeface="Times New Roman" panose="02020603050405020304" pitchFamily="18" charset="0"/>
              <a:ea typeface="宋体" panose="02010600030101010101" pitchFamily="2" charset="-122"/>
              <a:sym typeface="Times New Roman" panose="02020603050405020304" pitchFamily="18" charset="0"/>
            </a:endParaRPr>
          </a:p>
        </p:txBody>
      </p:sp>
      <p:pic>
        <p:nvPicPr>
          <p:cNvPr id="80" name="图片 79"/>
          <p:cNvPicPr>
            <a:picLocks noChangeAspect="1"/>
          </p:cNvPicPr>
          <p:nvPr/>
        </p:nvPicPr>
        <p:blipFill>
          <a:blip r:embed="rId6"/>
          <a:stretch>
            <a:fillRect/>
          </a:stretch>
        </p:blipFill>
        <p:spPr>
          <a:xfrm>
            <a:off x="3082205" y="7047102"/>
            <a:ext cx="2285334" cy="457067"/>
          </a:xfrm>
          <a:prstGeom prst="rect">
            <a:avLst/>
          </a:prstGeom>
        </p:spPr>
      </p:pic>
      <p:pic>
        <p:nvPicPr>
          <p:cNvPr id="82" name="图片 81"/>
          <p:cNvPicPr>
            <a:picLocks noChangeAspect="1"/>
          </p:cNvPicPr>
          <p:nvPr/>
        </p:nvPicPr>
        <p:blipFill>
          <a:blip r:embed="rId7"/>
          <a:stretch>
            <a:fillRect/>
          </a:stretch>
        </p:blipFill>
        <p:spPr>
          <a:xfrm>
            <a:off x="6439421" y="6908456"/>
            <a:ext cx="4436607" cy="471979"/>
          </a:xfrm>
          <a:prstGeom prst="rect">
            <a:avLst/>
          </a:prstGeom>
        </p:spPr>
      </p:pic>
      <p:sp>
        <p:nvSpPr>
          <p:cNvPr id="85" name="箭头: 下 84"/>
          <p:cNvSpPr/>
          <p:nvPr/>
        </p:nvSpPr>
        <p:spPr>
          <a:xfrm rot="16200000">
            <a:off x="5638792" y="6765896"/>
            <a:ext cx="407882" cy="821195"/>
          </a:xfrm>
          <a:prstGeom prst="downArrow">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sp>
        <p:nvSpPr>
          <p:cNvPr id="86" name="矩形 85"/>
          <p:cNvSpPr/>
          <p:nvPr/>
        </p:nvSpPr>
        <p:spPr>
          <a:xfrm>
            <a:off x="6394225" y="6751969"/>
            <a:ext cx="4553987" cy="752087"/>
          </a:xfrm>
          <a:prstGeom prst="rect">
            <a:avLst/>
          </a:prstGeom>
          <a:noFill/>
          <a:ln w="28575">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400">
              <a:spcBef>
                <a:spcPct val="0"/>
              </a:spcBef>
              <a:spcAft>
                <a:spcPct val="0"/>
              </a:spcAft>
            </a:pPr>
            <a:endParaRPr lang="zh-CN" altLang="en-US" sz="1800" kern="1200">
              <a:sym typeface="+mn-ea"/>
            </a:endParaRPr>
          </a:p>
        </p:txBody>
      </p:sp>
      <p:sp>
        <p:nvSpPr>
          <p:cNvPr id="88" name="文本框 87"/>
          <p:cNvSpPr txBox="1"/>
          <p:nvPr/>
        </p:nvSpPr>
        <p:spPr>
          <a:xfrm>
            <a:off x="7650046" y="5474990"/>
            <a:ext cx="2505739" cy="460375"/>
          </a:xfrm>
          <a:prstGeom prst="rect">
            <a:avLst/>
          </a:prstGeom>
          <a:noFill/>
        </p:spPr>
        <p:txBody>
          <a:bodyPr wrap="square">
            <a:spAutoFit/>
          </a:bodyPr>
          <a:lstStyle/>
          <a:p>
            <a:pPr defTabSz="914400">
              <a:spcBef>
                <a:spcPct val="0"/>
              </a:spcBef>
              <a:spcAft>
                <a:spcPct val="0"/>
              </a:spcAft>
            </a:pPr>
            <a:r>
              <a:rPr kumimoji="0" lang="zh-CN" altLang="en-US" sz="2400" b="1" i="0"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修正</a:t>
            </a:r>
            <a:r>
              <a:rPr kumimoji="0" lang="en-US" altLang="zh-CN" sz="2400" b="1" i="0"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UIP</a:t>
            </a:r>
            <a:r>
              <a:rPr kumimoji="0" lang="zh-CN" altLang="en-US" sz="2400" b="1" i="0"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方程</a:t>
            </a:r>
            <a:endParaRPr lang="zh-CN" altLang="en-US" sz="2400" kern="1200" dirty="0">
              <a:solidFill>
                <a:schemeClr val="tx1"/>
              </a:solidFill>
              <a:latin typeface="+mn-lt"/>
              <a:ea typeface="宋体" panose="02010600030101010101" pitchFamily="2" charset="-122"/>
              <a:cs typeface="+mn-cs"/>
              <a:sym typeface="+mn-ea"/>
            </a:endParaRPr>
          </a:p>
        </p:txBody>
      </p:sp>
      <p:pic>
        <p:nvPicPr>
          <p:cNvPr id="94" name="图片 93"/>
          <p:cNvPicPr>
            <a:picLocks noChangeAspect="1"/>
          </p:cNvPicPr>
          <p:nvPr/>
        </p:nvPicPr>
        <p:blipFill>
          <a:blip r:embed="rId8"/>
          <a:stretch>
            <a:fillRect/>
          </a:stretch>
        </p:blipFill>
        <p:spPr>
          <a:xfrm>
            <a:off x="7650046" y="6024601"/>
            <a:ext cx="2272861" cy="529599"/>
          </a:xfrm>
          <a:prstGeom prst="rect">
            <a:avLst/>
          </a:prstGeom>
        </p:spPr>
      </p:pic>
      <p:sp>
        <p:nvSpPr>
          <p:cNvPr id="99" name="文本框 98"/>
          <p:cNvSpPr txBox="1"/>
          <p:nvPr/>
        </p:nvSpPr>
        <p:spPr>
          <a:xfrm>
            <a:off x="11390428" y="2646671"/>
            <a:ext cx="6742077" cy="953135"/>
          </a:xfrm>
          <a:prstGeom prst="rect">
            <a:avLst/>
          </a:prstGeom>
          <a:noFill/>
        </p:spPr>
        <p:txBody>
          <a:bodyPr wrap="square">
            <a:spAutoFit/>
          </a:bodyPr>
          <a:lstStyle/>
          <a:p>
            <a:pPr algn="ctr" defTabSz="914400">
              <a:spcBef>
                <a:spcPct val="0"/>
              </a:spcBef>
              <a:spcAft>
                <a:spcPct val="0"/>
              </a:spcAft>
            </a:pPr>
            <a:r>
              <a:rPr kumimoji="0" lang="en-US" altLang="zh-CN"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a:t>
            </a:r>
            <a:r>
              <a:rPr kumimoji="0" lang="zh-CN" altLang="en-US"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汇率波动源于金融冲击</a:t>
            </a:r>
            <a:endParaRPr kumimoji="0" lang="en-US" altLang="zh-CN"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endParaRPr>
          </a:p>
          <a:p>
            <a:pPr algn="ctr" defTabSz="914400">
              <a:spcBef>
                <a:spcPct val="0"/>
              </a:spcBef>
              <a:spcAft>
                <a:spcPct val="0"/>
              </a:spcAft>
            </a:pPr>
            <a:r>
              <a:rPr kumimoji="0" lang="zh-CN" altLang="en-US"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与风险厌恶</a:t>
            </a:r>
            <a:r>
              <a:rPr lang="zh-CN" altLang="en-US" sz="2800" b="1" i="1" kern="1200"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a:t>
            </a:r>
            <a:r>
              <a:rPr kumimoji="0" lang="zh-CN" altLang="en-US"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而非宏观基本面</a:t>
            </a:r>
            <a:r>
              <a:rPr lang="en-US" altLang="zh-CN" sz="2800" b="1" i="1" kern="1200" spc="221" dirty="0">
                <a:solidFill>
                  <a:srgbClr val="5B3E32"/>
                </a:solidFill>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 </a:t>
            </a:r>
            <a:r>
              <a:rPr kumimoji="0" lang="en-US" altLang="zh-CN" sz="2800" b="1" i="1" u="none" strike="noStrike" kern="1200" cap="none" spc="221" normalizeH="0" baseline="0" noProof="0" dirty="0">
                <a:ln>
                  <a:noFill/>
                </a:ln>
                <a:solidFill>
                  <a:srgbClr val="5B3E32"/>
                </a:solidFill>
                <a:effectLst/>
                <a:uLnTx/>
                <a:uFillTx/>
                <a:latin typeface="Times New Roman" panose="02020603050405020304" pitchFamily="18" charset="0"/>
                <a:ea typeface="宋体" panose="02010600030101010101" pitchFamily="2" charset="-122"/>
                <a:cs typeface="思源宋体 Bold" panose="02020700000000000000" charset="-122"/>
                <a:sym typeface="Times New Roman" panose="02020603050405020304" pitchFamily="18" charset="0"/>
              </a:rPr>
              <a:t>”</a:t>
            </a:r>
            <a:endParaRPr lang="zh-CN" altLang="en-US" sz="1800" kern="1200" dirty="0">
              <a:solidFill>
                <a:schemeClr val="tx1"/>
              </a:solidFill>
              <a:latin typeface="+mn-lt"/>
              <a:ea typeface="宋体" panose="02010600030101010101" pitchFamily="2" charset="-122"/>
              <a:cs typeface="+mn-cs"/>
              <a:sym typeface="+mn-ea"/>
            </a:endParaRPr>
          </a:p>
        </p:txBody>
      </p:sp>
      <p:pic>
        <p:nvPicPr>
          <p:cNvPr id="3077" name="Picture 5" descr="Oleg Itskhoki | Department of Economic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68260" y="4102280"/>
            <a:ext cx="2122132" cy="2122132"/>
          </a:xfrm>
          <a:prstGeom prst="rect">
            <a:avLst/>
          </a:prstGeom>
          <a:noFill/>
          <a:effectLst>
            <a:reflection blurRad="6350" stA="52000" endA="300" endPos="35000" dir="5400000" sy="-100000" algn="bl" rotWithShape="0"/>
            <a:softEdge rad="12700"/>
          </a:effectLst>
          <a:extLst>
            <a:ext uri="{909E8E84-426E-40DD-AFC4-6F175D3DCCD1}">
              <a14:hiddenFill xmlns:a14="http://schemas.microsoft.com/office/drawing/2010/main">
                <a:solidFill>
                  <a:srgbClr val="FFFFFF"/>
                </a:solidFill>
              </a14:hiddenFill>
            </a:ext>
          </a:extLst>
        </p:spPr>
      </p:pic>
      <p:pic>
        <p:nvPicPr>
          <p:cNvPr id="101" name="图片 100"/>
          <p:cNvPicPr>
            <a:picLocks noChangeAspect="1"/>
          </p:cNvPicPr>
          <p:nvPr/>
        </p:nvPicPr>
        <p:blipFill>
          <a:blip r:embed="rId10"/>
          <a:srcRect l="11279" t="5281" r="18644" b="15180"/>
          <a:stretch>
            <a:fillRect/>
          </a:stretch>
        </p:blipFill>
        <p:spPr>
          <a:xfrm>
            <a:off x="14969130" y="4140859"/>
            <a:ext cx="2122132" cy="2122132"/>
          </a:xfrm>
          <a:prstGeom prst="rect">
            <a:avLst/>
          </a:prstGeom>
          <a:effectLst>
            <a:reflection blurRad="6350" stA="52000" endA="300" endPos="35000" dir="5400000" sy="-100000" algn="bl" rotWithShape="0"/>
            <a:softEdge rad="127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61000"/>
              <a:extLst>
                <a:ext uri="{96DAC541-7B7A-43D3-8B79-37D633B846F1}">
                  <asvg:svgBlip xmlns:asvg="http://schemas.microsoft.com/office/drawing/2016/SVG/main" r:embed="rId2"/>
                </a:ext>
              </a:extLst>
            </a:blip>
            <a:stretch>
              <a:fillRect t="-3851" r="-44828"/>
            </a:stretch>
          </a:blipFill>
        </p:spPr>
      </p:sp>
      <p:grpSp>
        <p:nvGrpSpPr>
          <p:cNvPr id="3" name="Group 3"/>
          <p:cNvGrpSpPr/>
          <p:nvPr/>
        </p:nvGrpSpPr>
        <p:grpSpPr>
          <a:xfrm>
            <a:off x="0" y="10057757"/>
            <a:ext cx="18288000" cy="229243"/>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5" name="TextBox 5"/>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6" name="Freeform 6"/>
          <p:cNvSpPr/>
          <p:nvPr/>
        </p:nvSpPr>
        <p:spPr>
          <a:xfrm rot="-10800000">
            <a:off x="11158359" y="-1182137"/>
            <a:ext cx="7129641" cy="3200545"/>
          </a:xfrm>
          <a:custGeom>
            <a:avLst/>
            <a:gdLst/>
            <a:ahLst/>
            <a:cxnLst/>
            <a:rect l="l" t="t" r="r" b="b"/>
            <a:pathLst>
              <a:path w="7129641" h="3200545">
                <a:moveTo>
                  <a:pt x="0" y="0"/>
                </a:moveTo>
                <a:lnTo>
                  <a:pt x="7129641" y="0"/>
                </a:lnTo>
                <a:lnTo>
                  <a:pt x="7129641" y="3200545"/>
                </a:lnTo>
                <a:lnTo>
                  <a:pt x="0" y="3200545"/>
                </a:lnTo>
                <a:lnTo>
                  <a:pt x="0" y="0"/>
                </a:lnTo>
                <a:close/>
              </a:path>
            </a:pathLst>
          </a:custGeom>
          <a:blipFill>
            <a:blip r:embed="rId1">
              <a:alphaModFix amt="61000"/>
              <a:extLst>
                <a:ext uri="{96DAC541-7B7A-43D3-8B79-37D633B846F1}">
                  <asvg:svgBlip xmlns:asvg="http://schemas.microsoft.com/office/drawing/2016/SVG/main" r:embed="rId2"/>
                </a:ext>
              </a:extLst>
            </a:blip>
            <a:stretch>
              <a:fillRect t="-3851" r="-44828"/>
            </a:stretch>
          </a:blipFill>
        </p:spPr>
      </p:sp>
      <p:grpSp>
        <p:nvGrpSpPr>
          <p:cNvPr id="7" name="Group 7"/>
          <p:cNvGrpSpPr/>
          <p:nvPr/>
        </p:nvGrpSpPr>
        <p:grpSpPr>
          <a:xfrm>
            <a:off x="0" y="1939931"/>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10" name="Group 10"/>
          <p:cNvGrpSpPr/>
          <p:nvPr/>
        </p:nvGrpSpPr>
        <p:grpSpPr>
          <a:xfrm>
            <a:off x="0" y="8144869"/>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sp>
      </p:grpSp>
      <p:grpSp>
        <p:nvGrpSpPr>
          <p:cNvPr id="15" name="Group 15"/>
          <p:cNvGrpSpPr/>
          <p:nvPr/>
        </p:nvGrpSpPr>
        <p:grpSpPr>
          <a:xfrm>
            <a:off x="0" y="0"/>
            <a:ext cx="18288000" cy="229243"/>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18" name="Freeform 18"/>
          <p:cNvSpPr/>
          <p:nvPr/>
        </p:nvSpPr>
        <p:spPr>
          <a:xfrm>
            <a:off x="7150794" y="530690"/>
            <a:ext cx="3986413"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sp>
      <p:sp>
        <p:nvSpPr>
          <p:cNvPr id="19" name="TextBox 19"/>
          <p:cNvSpPr txBox="1"/>
          <p:nvPr/>
        </p:nvSpPr>
        <p:spPr>
          <a:xfrm>
            <a:off x="1323753" y="3045387"/>
            <a:ext cx="15640495" cy="3543300"/>
          </a:xfrm>
          <a:prstGeom prst="rect">
            <a:avLst/>
          </a:prstGeom>
        </p:spPr>
        <p:txBody>
          <a:bodyPr lIns="0" tIns="0" rIns="0" bIns="0" rtlCol="0" anchor="t">
            <a:spAutoFit/>
          </a:bodyPr>
          <a:lstStyle/>
          <a:p>
            <a:pPr algn="ctr" defTabSz="914400">
              <a:lnSpc>
                <a:spcPts val="13815"/>
              </a:lnSpc>
              <a:spcBef>
                <a:spcPts val="0"/>
              </a:spcBef>
              <a:spcAft>
                <a:spcPts val="0"/>
              </a:spcAft>
            </a:pPr>
            <a:r>
              <a:rPr lang="zh-CN" altLang="en-US" sz="9870" b="1" kern="0" spc="365">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第三部分</a:t>
            </a:r>
            <a:endParaRPr lang="zh-CN" altLang="en-US" sz="9870" b="1" kern="0" spc="365">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endParaRPr>
          </a:p>
          <a:p>
            <a:pPr algn="ctr" defTabSz="914400">
              <a:lnSpc>
                <a:spcPts val="13815"/>
              </a:lnSpc>
              <a:spcBef>
                <a:spcPts val="0"/>
              </a:spcBef>
              <a:spcAft>
                <a:spcPts val="0"/>
              </a:spcAft>
            </a:pPr>
            <a:r>
              <a:rPr lang="zh-CN" altLang="en-US" sz="6600" b="1" kern="0" spc="365">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汇率动态机制</a:t>
            </a:r>
            <a:endParaRPr lang="zh-CN" altLang="en-US" sz="6600" b="1" kern="0" spc="365">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endParaRPr>
          </a:p>
        </p:txBody>
      </p:sp>
      <p:sp>
        <p:nvSpPr>
          <p:cNvPr id="21" name="TextBox 21"/>
          <p:cNvSpPr txBox="1"/>
          <p:nvPr/>
        </p:nvSpPr>
        <p:spPr>
          <a:xfrm>
            <a:off x="7431317" y="7178287"/>
            <a:ext cx="3425366" cy="706120"/>
          </a:xfrm>
          <a:prstGeom prst="rect">
            <a:avLst/>
          </a:prstGeom>
        </p:spPr>
        <p:txBody>
          <a:bodyPr lIns="0" tIns="0" rIns="0" bIns="0" rtlCol="0" anchor="t">
            <a:spAutoFit/>
          </a:bodyPr>
          <a:lstStyle/>
          <a:p>
            <a:pPr algn="ctr" defTabSz="914400">
              <a:lnSpc>
                <a:spcPts val="5510"/>
              </a:lnSpc>
              <a:spcBef>
                <a:spcPct val="0"/>
              </a:spcBef>
              <a:spcAft>
                <a:spcPct val="0"/>
              </a:spcAft>
            </a:pPr>
            <a:r>
              <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rPr>
              <a:t>PART THREE</a:t>
            </a:r>
            <a:endPar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14"/>
          <p:cNvGrpSpPr/>
          <p:nvPr>
            <p:custDataLst>
              <p:tags r:id="rId1"/>
            </p:custDataLst>
          </p:nvPr>
        </p:nvGrpSpPr>
        <p:grpSpPr>
          <a:xfrm rot="-10800000">
            <a:off x="609600" y="1394460"/>
            <a:ext cx="6095365" cy="2569845"/>
            <a:chOff x="0" y="0"/>
            <a:chExt cx="461991" cy="239203"/>
          </a:xfrm>
        </p:grpSpPr>
        <p:sp>
          <p:nvSpPr>
            <p:cNvPr id="50" name="Freeform 15"/>
            <p:cNvSpPr/>
            <p:nvPr>
              <p:custDataLst>
                <p:tags r:id="rId2"/>
              </p:custDataLst>
            </p:nvPr>
          </p:nvSpPr>
          <p:spPr>
            <a:xfrm>
              <a:off x="0" y="0"/>
              <a:ext cx="461991" cy="239203"/>
            </a:xfrm>
            <a:custGeom>
              <a:avLst/>
              <a:gdLst/>
              <a:ahLst/>
              <a:cxnLst/>
              <a:rect l="l" t="t" r="r" b="b"/>
              <a:pathLst>
                <a:path w="461991" h="239203">
                  <a:moveTo>
                    <a:pt x="21675" y="0"/>
                  </a:moveTo>
                  <a:lnTo>
                    <a:pt x="440317" y="0"/>
                  </a:lnTo>
                  <a:cubicBezTo>
                    <a:pt x="452287" y="0"/>
                    <a:pt x="461991" y="9704"/>
                    <a:pt x="461991" y="21675"/>
                  </a:cubicBezTo>
                  <a:lnTo>
                    <a:pt x="461991" y="217528"/>
                  </a:lnTo>
                  <a:cubicBezTo>
                    <a:pt x="461991" y="229499"/>
                    <a:pt x="452287" y="239203"/>
                    <a:pt x="440317" y="239203"/>
                  </a:cubicBezTo>
                  <a:lnTo>
                    <a:pt x="21675" y="239203"/>
                  </a:lnTo>
                  <a:cubicBezTo>
                    <a:pt x="9704" y="239203"/>
                    <a:pt x="0" y="229499"/>
                    <a:pt x="0" y="217528"/>
                  </a:cubicBezTo>
                  <a:lnTo>
                    <a:pt x="0" y="21675"/>
                  </a:lnTo>
                  <a:cubicBezTo>
                    <a:pt x="0" y="9704"/>
                    <a:pt x="9704" y="0"/>
                    <a:pt x="21675" y="0"/>
                  </a:cubicBezTo>
                  <a:close/>
                </a:path>
              </a:pathLst>
            </a:custGeom>
            <a:solidFill>
              <a:srgbClr val="A8896F"/>
            </a:solidFill>
          </p:spPr>
        </p:sp>
        <p:sp>
          <p:nvSpPr>
            <p:cNvPr id="51" name="TextBox 16"/>
            <p:cNvSpPr txBox="1"/>
            <p:nvPr/>
          </p:nvSpPr>
          <p:spPr>
            <a:xfrm>
              <a:off x="0" y="-47625"/>
              <a:ext cx="461991" cy="286828"/>
            </a:xfrm>
            <a:prstGeom prst="rect">
              <a:avLst/>
            </a:prstGeom>
          </p:spPr>
          <p:txBody>
            <a:bodyPr lIns="37879" tIns="37879" rIns="37879" bIns="37879"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2" name="Freeform 2"/>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3">
              <a:extLst>
                <a:ext uri="{96DAC541-7B7A-43D3-8B79-37D633B846F1}">
                  <asvg:svgBlip xmlns:asvg="http://schemas.microsoft.com/office/drawing/2016/SVG/main" r:embed="rId4"/>
                </a:ext>
              </a:extLst>
            </a:blip>
            <a:stretch>
              <a:fillRect t="-3851" r="-44828"/>
            </a:stretch>
          </a:blipFill>
        </p:spPr>
      </p:sp>
      <p:grpSp>
        <p:nvGrpSpPr>
          <p:cNvPr id="3" name="Group 3"/>
          <p:cNvGrpSpPr/>
          <p:nvPr/>
        </p:nvGrpSpPr>
        <p:grpSpPr>
          <a:xfrm rot="0">
            <a:off x="0" y="10057757"/>
            <a:ext cx="18288000" cy="229243"/>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5" name="TextBox 5"/>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6" name="Group 6"/>
          <p:cNvGrpSpPr/>
          <p:nvPr/>
        </p:nvGrpSpPr>
        <p:grpSpPr>
          <a:xfrm rot="0">
            <a:off x="0" y="0"/>
            <a:ext cx="18288000" cy="229243"/>
            <a:chOff x="0" y="0"/>
            <a:chExt cx="4816593" cy="60377"/>
          </a:xfrm>
        </p:grpSpPr>
        <p:sp>
          <p:nvSpPr>
            <p:cNvPr id="7" name="Freeform 7"/>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8" name="TextBox 8"/>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9" name="Group 9"/>
          <p:cNvGrpSpPr/>
          <p:nvPr/>
        </p:nvGrpSpPr>
        <p:grpSpPr>
          <a:xfrm rot="0">
            <a:off x="0" y="4010660"/>
            <a:ext cx="6741160" cy="4222115"/>
            <a:chOff x="0" y="0"/>
            <a:chExt cx="4816593" cy="1498026"/>
          </a:xfrm>
        </p:grpSpPr>
        <p:sp>
          <p:nvSpPr>
            <p:cNvPr id="10" name="Freeform 10"/>
            <p:cNvSpPr/>
            <p:nvPr/>
          </p:nvSpPr>
          <p:spPr>
            <a:xfrm>
              <a:off x="0" y="0"/>
              <a:ext cx="4816592" cy="1498026"/>
            </a:xfrm>
            <a:custGeom>
              <a:avLst/>
              <a:gdLst/>
              <a:ahLst/>
              <a:cxnLst/>
              <a:rect l="l" t="t" r="r" b="b"/>
              <a:pathLst>
                <a:path w="4816592" h="1498026">
                  <a:moveTo>
                    <a:pt x="0" y="0"/>
                  </a:moveTo>
                  <a:lnTo>
                    <a:pt x="4816592" y="0"/>
                  </a:lnTo>
                  <a:lnTo>
                    <a:pt x="4816592" y="1498026"/>
                  </a:lnTo>
                  <a:lnTo>
                    <a:pt x="0" y="1498026"/>
                  </a:lnTo>
                  <a:close/>
                </a:path>
              </a:pathLst>
            </a:custGeom>
            <a:solidFill>
              <a:srgbClr val="F4F0ED"/>
            </a:solidFill>
          </p:spPr>
        </p:sp>
        <p:sp>
          <p:nvSpPr>
            <p:cNvPr id="11" name="TextBox 11"/>
            <p:cNvSpPr txBox="1"/>
            <p:nvPr/>
          </p:nvSpPr>
          <p:spPr>
            <a:xfrm>
              <a:off x="0" y="-38100"/>
              <a:ext cx="4816593" cy="1536126"/>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12" name="Group 12"/>
          <p:cNvGrpSpPr/>
          <p:nvPr/>
        </p:nvGrpSpPr>
        <p:grpSpPr>
          <a:xfrm rot="0">
            <a:off x="0" y="8144869"/>
            <a:ext cx="18288000" cy="88002"/>
            <a:chOff x="0" y="0"/>
            <a:chExt cx="24384000" cy="117336"/>
          </a:xfrm>
        </p:grpSpPr>
        <p:sp>
          <p:nvSpPr>
            <p:cNvPr id="13" name="AutoShape 13"/>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4" name="AutoShape 14"/>
            <p:cNvSpPr/>
            <p:nvPr/>
          </p:nvSpPr>
          <p:spPr>
            <a:xfrm>
              <a:off x="0" y="12700"/>
              <a:ext cx="24384000" cy="0"/>
            </a:xfrm>
            <a:prstGeom prst="line">
              <a:avLst/>
            </a:prstGeom>
            <a:ln w="25400" cap="flat">
              <a:solidFill>
                <a:srgbClr val="A8896F"/>
              </a:solidFill>
              <a:prstDash val="solid"/>
              <a:headEnd type="none" w="sm" len="sm"/>
              <a:tailEnd type="none" w="sm" len="sm"/>
            </a:ln>
          </p:spPr>
        </p:sp>
      </p:grpSp>
      <p:grpSp>
        <p:nvGrpSpPr>
          <p:cNvPr id="15" name="Group 15"/>
          <p:cNvGrpSpPr/>
          <p:nvPr/>
        </p:nvGrpSpPr>
        <p:grpSpPr>
          <a:xfrm rot="0">
            <a:off x="0" y="2545053"/>
            <a:ext cx="18288000" cy="88002"/>
            <a:chOff x="0" y="0"/>
            <a:chExt cx="24384000" cy="117336"/>
          </a:xfrm>
        </p:grpSpPr>
        <p:sp>
          <p:nvSpPr>
            <p:cNvPr id="16" name="AutoShape 16"/>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7" name="AutoShape 17"/>
            <p:cNvSpPr/>
            <p:nvPr/>
          </p:nvSpPr>
          <p:spPr>
            <a:xfrm>
              <a:off x="0" y="12700"/>
              <a:ext cx="24384000" cy="0"/>
            </a:xfrm>
            <a:prstGeom prst="line">
              <a:avLst/>
            </a:prstGeom>
            <a:ln w="25400" cap="flat">
              <a:solidFill>
                <a:srgbClr val="A8896F"/>
              </a:solidFill>
              <a:prstDash val="solid"/>
              <a:headEnd type="none" w="sm" len="sm"/>
              <a:tailEnd type="none" w="sm" len="sm"/>
            </a:ln>
          </p:spPr>
        </p:sp>
      </p:grpSp>
      <p:sp>
        <p:nvSpPr>
          <p:cNvPr id="43" name="Freeform 43"/>
          <p:cNvSpPr/>
          <p:nvPr/>
        </p:nvSpPr>
        <p:spPr>
          <a:xfrm>
            <a:off x="-501166" y="7782836"/>
            <a:ext cx="3986413" cy="2818481"/>
          </a:xfrm>
          <a:custGeom>
            <a:avLst/>
            <a:gdLst/>
            <a:ahLst/>
            <a:cxnLst/>
            <a:rect l="l" t="t" r="r" b="b"/>
            <a:pathLst>
              <a:path w="3986413" h="2818481">
                <a:moveTo>
                  <a:pt x="0" y="0"/>
                </a:moveTo>
                <a:lnTo>
                  <a:pt x="3986413" y="0"/>
                </a:lnTo>
                <a:lnTo>
                  <a:pt x="3986413" y="2818481"/>
                </a:lnTo>
                <a:lnTo>
                  <a:pt x="0" y="2818481"/>
                </a:lnTo>
                <a:lnTo>
                  <a:pt x="0" y="0"/>
                </a:lnTo>
                <a:close/>
              </a:path>
            </a:pathLst>
          </a:custGeom>
          <a:blipFill>
            <a:blip r:embed="rId5"/>
            <a:stretch>
              <a:fillRect/>
            </a:stretch>
          </a:blipFill>
        </p:spPr>
      </p:sp>
      <p:sp>
        <p:nvSpPr>
          <p:cNvPr id="44" name="文本框 43"/>
          <p:cNvSpPr txBox="1"/>
          <p:nvPr/>
        </p:nvSpPr>
        <p:spPr>
          <a:xfrm>
            <a:off x="160020" y="366395"/>
            <a:ext cx="15404465" cy="804545"/>
          </a:xfrm>
          <a:prstGeom prst="rect">
            <a:avLst/>
          </a:prstGeom>
          <a:noFill/>
        </p:spPr>
        <p:txBody>
          <a:bodyPr wrap="square" rtlCol="0">
            <a:noAutofit/>
          </a:bodyPr>
          <a:p>
            <a:pPr defTabSz="914400">
              <a:spcBef>
                <a:spcPts val="0"/>
              </a:spcBef>
              <a:spcAft>
                <a:spcPts val="0"/>
              </a:spcAft>
            </a:pPr>
            <a:r>
              <a:rPr lang="en-US" altLang="zh-CN" sz="4000" kern="0">
                <a:solidFill>
                  <a:srgbClr val="000000"/>
                </a:solidFill>
                <a:latin typeface="Arial" panose="020B0604020202020204" pitchFamily="34" charset="0"/>
                <a:ea typeface="黑体" panose="02010609060101010101" charset="-122"/>
                <a:cs typeface="Arial" panose="020B0604020202020204"/>
                <a:sym typeface="Arial" panose="020B0604020202020204"/>
              </a:rPr>
              <a:t>3.1</a:t>
            </a:r>
            <a:r>
              <a:rPr lang="zh-CN" altLang="en-US" sz="4000" kern="0">
                <a:solidFill>
                  <a:srgbClr val="000000"/>
                </a:solidFill>
                <a:latin typeface="Arial" panose="020B0604020202020204" pitchFamily="34" charset="0"/>
                <a:ea typeface="黑体" panose="02010609060101010101" charset="-122"/>
                <a:cs typeface="Arial" panose="020B0604020202020204"/>
                <a:sym typeface="Arial" panose="020B0604020202020204"/>
              </a:rPr>
              <a:t>作用机制：持久性冲击的资产定价逻辑：</a:t>
            </a:r>
            <a:r>
              <a:rPr lang="zh-CN" altLang="en-US" sz="3200" kern="0">
                <a:solidFill>
                  <a:srgbClr val="000000"/>
                </a:solidFill>
                <a:latin typeface="Arial" panose="020B0604020202020204" pitchFamily="34" charset="0"/>
                <a:ea typeface="黑体" panose="02010609060101010101" charset="-122"/>
                <a:cs typeface="Arial" panose="020B0604020202020204"/>
                <a:sym typeface="Arial" panose="020B0604020202020204"/>
              </a:rPr>
              <a:t>金融冲击如何影响汇率？</a:t>
            </a:r>
            <a:endParaRPr lang="zh-CN" altLang="en-US" sz="3200" kern="0">
              <a:solidFill>
                <a:srgbClr val="000000"/>
              </a:solidFill>
              <a:latin typeface="Arial" panose="020B0604020202020204" pitchFamily="34" charset="0"/>
              <a:ea typeface="黑体" panose="02010609060101010101" charset="-122"/>
              <a:cs typeface="Arial" panose="020B0604020202020204"/>
              <a:sym typeface="Arial" panose="020B0604020202020204"/>
            </a:endParaRPr>
          </a:p>
        </p:txBody>
      </p:sp>
      <p:sp>
        <p:nvSpPr>
          <p:cNvPr id="45" name="文本框 44"/>
          <p:cNvSpPr txBox="1"/>
          <p:nvPr/>
        </p:nvSpPr>
        <p:spPr>
          <a:xfrm>
            <a:off x="914400" y="1658620"/>
            <a:ext cx="2952115" cy="419735"/>
          </a:xfrm>
          <a:prstGeom prst="rect">
            <a:avLst/>
          </a:prstGeom>
          <a:noFill/>
        </p:spPr>
        <p:txBody>
          <a:bodyPr wrap="square" rtlCol="0">
            <a:noAutofit/>
          </a:bodyPr>
          <a:p>
            <a:pPr defTabSz="914400">
              <a:spcBef>
                <a:spcPts val="0"/>
              </a:spcBef>
              <a:spcAft>
                <a:spcPts val="0"/>
              </a:spcAft>
            </a:pPr>
            <a:r>
              <a:rPr lang="zh-CN" altLang="en-US" sz="2000" b="1" kern="0" spc="221" noProof="0" dirty="0">
                <a:ln>
                  <a:noFill/>
                </a:ln>
                <a:solidFill>
                  <a:schemeClr val="bg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修正后的</a:t>
            </a:r>
            <a:r>
              <a:rPr lang="en-US" altLang="zh-CN" sz="2000" b="1" kern="0" spc="221" noProof="0" dirty="0">
                <a:ln>
                  <a:noFill/>
                </a:ln>
                <a:solidFill>
                  <a:schemeClr val="bg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UIP</a:t>
            </a:r>
            <a:r>
              <a:rPr lang="zh-CN" altLang="en-US" sz="2000" b="1" kern="0" spc="221" noProof="0" dirty="0">
                <a:ln>
                  <a:noFill/>
                </a:ln>
                <a:solidFill>
                  <a:schemeClr val="bg2"/>
                </a:solidFill>
                <a:effectLst/>
                <a:uLnTx/>
                <a:uFillTx/>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rPr>
              <a:t>方程：</a:t>
            </a:r>
            <a:endParaRPr lang="zh-CN" altLang="en-US" sz="2000" kern="0" dirty="0">
              <a:solidFill>
                <a:srgbClr val="00B05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endParaRPr lang="zh-CN" altLang="en-US" sz="2000" kern="0" dirty="0">
              <a:solidFill>
                <a:srgbClr val="00B05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
        <p:nvSpPr>
          <p:cNvPr id="52" name="文本框 51"/>
          <p:cNvSpPr txBox="1"/>
          <p:nvPr/>
        </p:nvSpPr>
        <p:spPr>
          <a:xfrm>
            <a:off x="762000" y="2232660"/>
            <a:ext cx="4195445" cy="673735"/>
          </a:xfrm>
          <a:prstGeom prst="rect">
            <a:avLst/>
          </a:prstGeom>
          <a:noFill/>
        </p:spPr>
        <p:txBody>
          <a:bodyPr wrap="none" rtlCol="0" anchor="t">
            <a:noAutofit/>
          </a:bodyPr>
          <a:p>
            <a:pPr algn="l" defTabSz="914400">
              <a:spcBef>
                <a:spcPts val="0"/>
              </a:spcBef>
              <a:spcAft>
                <a:spcPts val="0"/>
              </a:spcAft>
            </a:pPr>
            <a:endParaRPr lang="en-US" altLang="zh-CN" sz="1400" i="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p:txBody>
      </p:sp>
      <p:pic>
        <p:nvPicPr>
          <p:cNvPr id="53" name="图片 52"/>
          <p:cNvPicPr>
            <a:picLocks noChangeAspect="1"/>
          </p:cNvPicPr>
          <p:nvPr/>
        </p:nvPicPr>
        <p:blipFill>
          <a:blip r:embed="rId6"/>
          <a:stretch>
            <a:fillRect/>
          </a:stretch>
        </p:blipFill>
        <p:spPr>
          <a:xfrm>
            <a:off x="1083945" y="2254250"/>
            <a:ext cx="5320030" cy="565785"/>
          </a:xfrm>
          <a:prstGeom prst="rect">
            <a:avLst/>
          </a:prstGeom>
        </p:spPr>
      </p:pic>
      <mc:AlternateContent xmlns:mc="http://schemas.openxmlformats.org/markup-compatibility/2006">
        <mc:Choice xmlns:a14="http://schemas.microsoft.com/office/drawing/2010/main" Requires="a14">
          <p:sp>
            <p:nvSpPr>
              <p:cNvPr id="54" name="文本框 53"/>
              <p:cNvSpPr txBox="1"/>
              <p:nvPr/>
            </p:nvSpPr>
            <p:spPr>
              <a:xfrm>
                <a:off x="838200" y="2844800"/>
                <a:ext cx="6096000" cy="398780"/>
              </a:xfrm>
              <a:prstGeom prst="rect">
                <a:avLst/>
              </a:prstGeom>
              <a:noFill/>
            </p:spPr>
            <p:txBody>
              <a:bodyPr wrap="square" rtlCol="0">
                <a:spAutoFit/>
              </a:bodyPr>
              <a:p>
                <a:pPr defTabSz="914400">
                  <a:spcBef>
                    <a:spcPts val="0"/>
                  </a:spcBef>
                  <a:spcAft>
                    <a:spcPts val="0"/>
                  </a:spcAft>
                </a:pPr>
                <a:r>
                  <a:rPr lang="zh-CN" altLang="en-US" sz="2000" kern="0">
                    <a:solidFill>
                      <a:schemeClr val="bg1"/>
                    </a:solidFill>
                    <a:latin typeface="Times New Roman" panose="02020603050405020304" pitchFamily="18" charset="0"/>
                    <a:ea typeface="宋体" panose="02010600030101010101" pitchFamily="2" charset="-122"/>
                    <a:cs typeface="Arial" panose="020B0604020202020204"/>
                    <a:sym typeface="Arial" panose="020B0604020202020204"/>
                  </a:rPr>
                  <a:t>其中：</a:t>
                </a:r>
                <a14:m>
                  <m:oMath xmlns:m="http://schemas.openxmlformats.org/officeDocument/2006/math">
                    <m:sSub>
                      <m:sSubPr>
                        <m:ctrlPr>
                          <a:rPr lang="en-US" altLang="zh-CN" sz="2000" i="1" kern="0">
                            <a:solidFill>
                              <a:schemeClr val="bg1"/>
                            </a:solidFill>
                            <a:latin typeface="Cambria Math" panose="02040503050406030204" charset="0"/>
                            <a:ea typeface="宋体" panose="02010600030101010101" pitchFamily="2" charset="-122"/>
                            <a:cs typeface="Cambria Math" panose="02040503050406030204" charset="0"/>
                            <a:sym typeface="Arial" panose="020B0604020202020204"/>
                          </a:rPr>
                        </m:ctrlPr>
                      </m:sSubPr>
                      <m:e>
                        <m:r>
                          <a:rPr lang="en-US" altLang="zh-CN" sz="2000" i="1" kern="0">
                            <a:solidFill>
                              <a:schemeClr val="bg1"/>
                            </a:solidFill>
                            <a:latin typeface="Cambria Math" panose="02040503050406030204" charset="0"/>
                            <a:ea typeface="MS Mincho" charset="0"/>
                            <a:cs typeface="Cambria Math" panose="02040503050406030204" charset="0"/>
                            <a:sym typeface="Arial" panose="020B0604020202020204"/>
                          </a:rPr>
                          <m:t>𝜓</m:t>
                        </m:r>
                      </m:e>
                      <m:sub>
                        <m:r>
                          <a:rPr lang="en-US" altLang="zh-CN" sz="2000" i="1" kern="0">
                            <a:solidFill>
                              <a:schemeClr val="bg1"/>
                            </a:solidFill>
                            <a:latin typeface="Cambria Math" panose="02040503050406030204" charset="0"/>
                            <a:ea typeface="宋体" panose="02010600030101010101" pitchFamily="2" charset="-122"/>
                            <a:cs typeface="Cambria Math" panose="02040503050406030204" charset="0"/>
                            <a:sym typeface="Arial" panose="020B0604020202020204"/>
                          </a:rPr>
                          <m:t>𝑡</m:t>
                        </m:r>
                      </m:sub>
                    </m:sSub>
                  </m:oMath>
                </a14:m>
                <a:r>
                  <a:rPr lang="zh-CN" altLang="en-US" sz="2000" kern="0">
                    <a:solidFill>
                      <a:schemeClr val="bg1"/>
                    </a:solidFill>
                    <a:latin typeface="Times New Roman" panose="02020603050405020304" pitchFamily="18" charset="0"/>
                    <a:ea typeface="宋体" panose="02010600030101010101" pitchFamily="2" charset="-122"/>
                    <a:cs typeface="Cambria Math" panose="02040503050406030204" charset="0"/>
                    <a:sym typeface="Arial" panose="020B0604020202020204"/>
                  </a:rPr>
                  <a:t>表示金融冲击，简化：</a:t>
                </a:r>
                <a:endParaRPr lang="zh-CN" altLang="en-US" sz="2000" kern="0">
                  <a:solidFill>
                    <a:schemeClr val="bg1"/>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p:txBody>
          </p:sp>
        </mc:Choice>
        <mc:Fallback>
          <p:sp>
            <p:nvSpPr>
              <p:cNvPr id="54" name="文本框 53"/>
              <p:cNvSpPr txBox="1">
                <a:spLocks noRot="1" noChangeAspect="1" noMove="1" noResize="1" noEditPoints="1" noAdjustHandles="1" noChangeArrowheads="1" noChangeShapeType="1" noTextEdit="1"/>
              </p:cNvSpPr>
              <p:nvPr/>
            </p:nvSpPr>
            <p:spPr>
              <a:xfrm>
                <a:off x="838200" y="2844800"/>
                <a:ext cx="6096000" cy="398780"/>
              </a:xfrm>
              <a:prstGeom prst="rect">
                <a:avLst/>
              </a:prstGeom>
              <a:blipFill rotWithShape="1">
                <a:blip r:embed="rId7"/>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56" name="文本框 55"/>
              <p:cNvSpPr txBox="1"/>
              <p:nvPr/>
            </p:nvSpPr>
            <p:spPr>
              <a:xfrm>
                <a:off x="1066800" y="3971290"/>
                <a:ext cx="5986780" cy="1581785"/>
              </a:xfrm>
              <a:prstGeom prst="rect">
                <a:avLst/>
              </a:prstGeom>
              <a:noFill/>
            </p:spPr>
            <p:txBody>
              <a:bodyPr wrap="square" rtlCol="0">
                <a:noAutofit/>
              </a:bodyPr>
              <a:p>
                <a:pPr defTabSz="914400">
                  <a:spcBef>
                    <a:spcPts val="0"/>
                  </a:spcBef>
                  <a:spcAft>
                    <a:spcPts val="0"/>
                  </a:spcAft>
                </a:pPr>
                <a:r>
                  <a:rPr lang="zh-CN" altLang="en-US"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rPr>
                  <a:t>资产定价逻辑：</a:t>
                </a:r>
                <a:endParaRPr lang="zh-CN" altLang="en-US"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r>
                  <a:rPr lang="en-US" altLang="zh-CN"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rPr>
                  <a:t>1.</a:t>
                </a:r>
                <a:r>
                  <a:rPr lang="zh-CN" altLang="en-US"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rPr>
                  <a:t>冲击发生：</a:t>
                </a:r>
                <a14:m>
                  <m:oMath xmlns:m="http://schemas.openxmlformats.org/officeDocument/2006/math">
                    <m:sSub>
                      <m:sSubPr>
                        <m:ctrlPr>
                          <a:rPr lang="en-US" altLang="zh-CN" sz="2400" b="1" i="1" kern="0">
                            <a:solidFill>
                              <a:schemeClr val="tx1"/>
                            </a:solidFill>
                            <a:latin typeface="Cambria Math" panose="02040503050406030204" charset="0"/>
                            <a:ea typeface="宋体" panose="02010600030101010101" pitchFamily="2" charset="-122"/>
                            <a:cs typeface="Cambria Math" panose="02040503050406030204" charset="0"/>
                            <a:sym typeface="Arial" panose="020B0604020202020204"/>
                          </a:rPr>
                        </m:ctrlPr>
                      </m:sSubPr>
                      <m:e>
                        <m:r>
                          <a:rPr lang="en-US" altLang="zh-CN" sz="2400" b="1" i="1" kern="0">
                            <a:solidFill>
                              <a:schemeClr val="tx1"/>
                            </a:solidFill>
                            <a:latin typeface="Cambria Math" panose="02040503050406030204" charset="0"/>
                            <a:ea typeface="MS Mincho" charset="0"/>
                            <a:cs typeface="Cambria Math" panose="02040503050406030204" charset="0"/>
                            <a:sym typeface="Arial" panose="020B0604020202020204"/>
                          </a:rPr>
                          <m:t>𝝍</m:t>
                        </m:r>
                      </m:e>
                      <m:sub>
                        <m:r>
                          <a:rPr lang="en-US" altLang="zh-CN" sz="2400" b="1" i="1" kern="0">
                            <a:solidFill>
                              <a:schemeClr val="tx1"/>
                            </a:solidFill>
                            <a:latin typeface="Cambria Math" panose="02040503050406030204" charset="0"/>
                            <a:ea typeface="宋体" panose="02010600030101010101" pitchFamily="2" charset="-122"/>
                            <a:cs typeface="Cambria Math" panose="02040503050406030204" charset="0"/>
                            <a:sym typeface="Arial" panose="020B0604020202020204"/>
                          </a:rPr>
                          <m:t>𝒕</m:t>
                        </m:r>
                      </m:sub>
                    </m:sSub>
                  </m:oMath>
                </a14:m>
                <a:r>
                  <a:rPr lang="en-US" altLang="zh-CN"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rPr>
                  <a:t> </a:t>
                </a:r>
                <a:r>
                  <a:rPr lang="zh-CN" altLang="en-US"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rPr>
                  <a:t>上升 → 外币债券需求上升</a:t>
                </a:r>
                <a:endParaRPr lang="zh-CN" altLang="en-US" sz="2400" b="1"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2.</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价格调整：为了让套利者愿意接手，必须降低外币的预期回报。要么 提高本币利率 </a:t>
                </a: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it</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，要么让本币预期升值（</a:t>
                </a: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EtΔet+1&lt;0）</a:t>
                </a:r>
                <a:endPar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3.</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跨期预算约束：本币预期升值不能无限持续，必须由当期的意外贬值 来平衡</a:t>
                </a:r>
                <a:endPar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4</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均衡结果：当期：本币大幅贬值（</a:t>
                </a: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et ↑）</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未来：预期 小幅、持久地升值（</a:t>
                </a:r>
                <a:r>
                  <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rPr>
                  <a:t>EtΔet+1&lt;0</a:t>
                </a:r>
                <a:r>
                  <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rPr>
                  <a:t>但接近 0）</a:t>
                </a:r>
                <a:endParaRPr lang="zh-CN" altLang="en-US" sz="2400" b="1">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endParaRPr lang="en-US" altLang="zh-CN" sz="2400" b="1">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a:p>
                <a:pPr indent="457200"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Cambria Math" panose="02040503050406030204" charset="0"/>
                  <a:sym typeface="Arial" panose="020B0604020202020204"/>
                </a:endParaRPr>
              </a:p>
            </p:txBody>
          </p:sp>
        </mc:Choice>
        <mc:Fallback>
          <p:sp>
            <p:nvSpPr>
              <p:cNvPr id="56" name="文本框 55"/>
              <p:cNvSpPr txBox="1">
                <a:spLocks noRot="1" noChangeAspect="1" noMove="1" noResize="1" noEditPoints="1" noAdjustHandles="1" noChangeArrowheads="1" noChangeShapeType="1" noTextEdit="1"/>
              </p:cNvSpPr>
              <p:nvPr/>
            </p:nvSpPr>
            <p:spPr>
              <a:xfrm>
                <a:off x="1066800" y="3971290"/>
                <a:ext cx="5986780" cy="1581785"/>
              </a:xfrm>
              <a:prstGeom prst="rect">
                <a:avLst/>
              </a:prstGeom>
              <a:blipFill rotWithShape="1">
                <a:blip r:embed="rId8"/>
                <a:stretch>
                  <a:fillRect r="-1283" b="-226616"/>
                </a:stretch>
              </a:blipFill>
            </p:spPr>
            <p:txBody>
              <a:bodyPr/>
              <a:lstStyle/>
              <a:p>
                <a:r>
                  <a:rPr lang="zh-CN" altLang="en-US">
                    <a:noFill/>
                  </a:rPr>
                  <a:t> </a:t>
                </a:r>
              </a:p>
            </p:txBody>
          </p:sp>
        </mc:Fallback>
      </mc:AlternateContent>
      <p:pic>
        <p:nvPicPr>
          <p:cNvPr id="62" name="图片 61"/>
          <p:cNvPicPr>
            <a:picLocks noChangeAspect="1"/>
          </p:cNvPicPr>
          <p:nvPr/>
        </p:nvPicPr>
        <p:blipFill>
          <a:blip r:embed="rId9"/>
          <a:stretch>
            <a:fillRect/>
          </a:stretch>
        </p:blipFill>
        <p:spPr>
          <a:xfrm>
            <a:off x="1066800" y="3305810"/>
            <a:ext cx="3890645" cy="698500"/>
          </a:xfrm>
          <a:prstGeom prst="rect">
            <a:avLst/>
          </a:prstGeom>
        </p:spPr>
      </p:pic>
      <p:sp>
        <p:nvSpPr>
          <p:cNvPr id="20" name="文本框 19"/>
          <p:cNvSpPr txBox="1"/>
          <p:nvPr/>
        </p:nvSpPr>
        <p:spPr>
          <a:xfrm>
            <a:off x="10496550" y="2156460"/>
            <a:ext cx="6096000" cy="460375"/>
          </a:xfrm>
          <a:prstGeom prst="rect">
            <a:avLst/>
          </a:prstGeom>
          <a:noFill/>
        </p:spPr>
        <p:txBody>
          <a:bodyPr wrap="square" rtlCol="0">
            <a:spAutoFit/>
          </a:bodyPr>
          <a:p>
            <a:r>
              <a:rPr lang="zh-CN" altLang="en-US" sz="2400" b="1">
                <a:latin typeface="宋体" panose="02010600030101010101" pitchFamily="2" charset="-122"/>
                <a:ea typeface="宋体" panose="02010600030101010101" pitchFamily="2" charset="-122"/>
              </a:rPr>
              <a:t>最终汇</a:t>
            </a:r>
            <a:r>
              <a:rPr lang="zh-CN" altLang="en-US" sz="2400" b="1">
                <a:latin typeface="宋体" panose="02010600030101010101" pitchFamily="2" charset="-122"/>
                <a:ea typeface="宋体" panose="02010600030101010101" pitchFamily="2" charset="-122"/>
              </a:rPr>
              <a:t>率路径</a:t>
            </a:r>
            <a:endParaRPr lang="zh-CN" altLang="en-US" sz="2400" b="1">
              <a:latin typeface="宋体" panose="02010600030101010101" pitchFamily="2" charset="-122"/>
              <a:ea typeface="宋体" panose="02010600030101010101" pitchFamily="2" charset="-122"/>
            </a:endParaRPr>
          </a:p>
        </p:txBody>
      </p:sp>
      <p:pic>
        <p:nvPicPr>
          <p:cNvPr id="21" name="图片 20"/>
          <p:cNvPicPr>
            <a:picLocks noChangeAspect="1"/>
          </p:cNvPicPr>
          <p:nvPr/>
        </p:nvPicPr>
        <p:blipFill>
          <a:blip r:embed="rId10"/>
          <a:stretch>
            <a:fillRect/>
          </a:stretch>
        </p:blipFill>
        <p:spPr>
          <a:xfrm>
            <a:off x="10450830" y="2554605"/>
            <a:ext cx="7681595" cy="1157605"/>
          </a:xfrm>
          <a:prstGeom prst="rect">
            <a:avLst/>
          </a:prstGeom>
        </p:spPr>
      </p:pic>
      <p:pic>
        <p:nvPicPr>
          <p:cNvPr id="28" name="图片 27"/>
          <p:cNvPicPr/>
          <p:nvPr/>
        </p:nvPicPr>
        <p:blipFill>
          <a:blip r:embed="rId11"/>
          <a:stretch>
            <a:fillRect/>
          </a:stretch>
        </p:blipFill>
        <p:spPr>
          <a:xfrm>
            <a:off x="10929620" y="3602355"/>
            <a:ext cx="4203065" cy="1520825"/>
          </a:xfrm>
          <a:prstGeom prst="rect">
            <a:avLst/>
          </a:prstGeom>
        </p:spPr>
      </p:pic>
      <p:sp>
        <p:nvSpPr>
          <p:cNvPr id="29" name="文本框 28"/>
          <p:cNvSpPr txBox="1"/>
          <p:nvPr/>
        </p:nvSpPr>
        <p:spPr>
          <a:xfrm>
            <a:off x="10688320" y="5120640"/>
            <a:ext cx="6374765" cy="613410"/>
          </a:xfrm>
          <a:prstGeom prst="rect">
            <a:avLst/>
          </a:prstGeom>
          <a:noFill/>
        </p:spPr>
        <p:txBody>
          <a:bodyPr wrap="square" rtlCol="0">
            <a:noAutofit/>
          </a:bodyPr>
          <a:p>
            <a:r>
              <a:rPr lang="zh-CN" altLang="en-US" sz="2400" b="1">
                <a:latin typeface="宋体" panose="02010600030101010101" pitchFamily="2" charset="-122"/>
                <a:ea typeface="宋体" panose="02010600030101010101" pitchFamily="2" charset="-122"/>
                <a:cs typeface="宋体" panose="02010600030101010101" pitchFamily="2" charset="-122"/>
              </a:rPr>
              <a:t>对于纯金融冲击，</a:t>
            </a:r>
            <a:r>
              <a:rPr lang="en-US" altLang="zh-CN" sz="2400" b="1">
                <a:latin typeface="宋体" panose="02010600030101010101" pitchFamily="2" charset="-122"/>
                <a:ea typeface="宋体" panose="02010600030101010101" pitchFamily="2" charset="-122"/>
                <a:cs typeface="宋体" panose="02010600030101010101" pitchFamily="2" charset="-122"/>
              </a:rPr>
              <a:t>ψt</a:t>
            </a:r>
            <a:r>
              <a:rPr lang="zh-CN" altLang="en-US" sz="2400" b="1">
                <a:latin typeface="宋体" panose="02010600030101010101" pitchFamily="2" charset="-122"/>
                <a:ea typeface="宋体" panose="02010600030101010101" pitchFamily="2" charset="-122"/>
                <a:cs typeface="宋体" panose="02010600030101010101" pitchFamily="2" charset="-122"/>
              </a:rPr>
              <a:t>直接引起当期汇率同向变动</a:t>
            </a:r>
            <a:endParaRPr lang="zh-CN" altLang="en-US"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sp>
      <p:grpSp>
        <p:nvGrpSpPr>
          <p:cNvPr id="3" name="Group 3"/>
          <p:cNvGrpSpPr/>
          <p:nvPr/>
        </p:nvGrpSpPr>
        <p:grpSpPr>
          <a:xfrm rot="0">
            <a:off x="0" y="10057757"/>
            <a:ext cx="18288000" cy="229243"/>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5" name="TextBox 5"/>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6" name="Freeform 6"/>
          <p:cNvSpPr/>
          <p:nvPr/>
        </p:nvSpPr>
        <p:spPr>
          <a:xfrm rot="-10800000">
            <a:off x="10024849" y="-1182137"/>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sp>
      <p:grpSp>
        <p:nvGrpSpPr>
          <p:cNvPr id="7" name="Group 7"/>
          <p:cNvGrpSpPr/>
          <p:nvPr/>
        </p:nvGrpSpPr>
        <p:grpSpPr>
          <a:xfrm rot="0">
            <a:off x="-30480" y="1997081"/>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10" name="Group 10"/>
          <p:cNvGrpSpPr/>
          <p:nvPr/>
        </p:nvGrpSpPr>
        <p:grpSpPr>
          <a:xfrm rot="0">
            <a:off x="0" y="8144869"/>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sp>
      </p:grpSp>
      <p:grpSp>
        <p:nvGrpSpPr>
          <p:cNvPr id="15" name="Group 15"/>
          <p:cNvGrpSpPr/>
          <p:nvPr/>
        </p:nvGrpSpPr>
        <p:grpSpPr>
          <a:xfrm rot="0">
            <a:off x="0" y="0"/>
            <a:ext cx="18288000" cy="229243"/>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22" name="Freeform 22"/>
          <p:cNvSpPr/>
          <p:nvPr/>
        </p:nvSpPr>
        <p:spPr>
          <a:xfrm>
            <a:off x="-514291" y="7733495"/>
            <a:ext cx="3986413"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sp>
      <p:sp>
        <p:nvSpPr>
          <p:cNvPr id="13" name="文本框 12"/>
          <p:cNvSpPr txBox="1"/>
          <p:nvPr/>
        </p:nvSpPr>
        <p:spPr>
          <a:xfrm>
            <a:off x="315595" y="643255"/>
            <a:ext cx="16563340" cy="706755"/>
          </a:xfrm>
          <a:prstGeom prst="rect">
            <a:avLst/>
          </a:prstGeom>
          <a:noFill/>
        </p:spPr>
        <p:txBody>
          <a:bodyPr wrap="square" rtlCol="0">
            <a:spAutoFit/>
          </a:bodyPr>
          <a:p>
            <a:pPr defTabSz="914400">
              <a:spcBef>
                <a:spcPts val="0"/>
              </a:spcBef>
              <a:spcAft>
                <a:spcPts val="0"/>
              </a:spcAft>
            </a:pPr>
            <a:r>
              <a:rPr lang="en-US" altLang="zh-CN" sz="4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3.2</a:t>
            </a:r>
            <a:r>
              <a:rPr lang="zh-CN" altLang="en-US" sz="4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谜题解释：</a:t>
            </a:r>
            <a:r>
              <a:rPr lang="en-US" altLang="zh-CN" sz="4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Meese-Rogoff</a:t>
            </a:r>
            <a:r>
              <a:rPr lang="zh-CN" altLang="en-US" sz="4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随机游走特征：</a:t>
            </a:r>
            <a:r>
              <a:rPr lang="zh-CN" altLang="en-US" sz="32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为什么持续性金融冲击导致随机游走？</a:t>
            </a:r>
            <a:endParaRPr lang="zh-CN" altLang="en-US" sz="32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
        <p:nvSpPr>
          <p:cNvPr id="48" name="文本框 47"/>
          <p:cNvSpPr txBox="1"/>
          <p:nvPr/>
        </p:nvSpPr>
        <p:spPr>
          <a:xfrm>
            <a:off x="10024745" y="2677795"/>
            <a:ext cx="6490970" cy="1201420"/>
          </a:xfrm>
          <a:prstGeom prst="rect">
            <a:avLst/>
          </a:prstGeom>
          <a:noFill/>
        </p:spPr>
        <p:txBody>
          <a:bodyPr wrap="square" rtlCol="0">
            <a:noAutofit/>
          </a:bodyPr>
          <a:p>
            <a:pPr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18" name="图片 17"/>
          <p:cNvPicPr>
            <a:picLocks noChangeAspect="1"/>
          </p:cNvPicPr>
          <p:nvPr/>
        </p:nvPicPr>
        <p:blipFill>
          <a:blip r:embed="rId4"/>
          <a:stretch>
            <a:fillRect/>
          </a:stretch>
        </p:blipFill>
        <p:spPr>
          <a:xfrm>
            <a:off x="3305810" y="2400300"/>
            <a:ext cx="8669020" cy="1931035"/>
          </a:xfrm>
          <a:prstGeom prst="rect">
            <a:avLst/>
          </a:prstGeom>
        </p:spPr>
      </p:pic>
      <p:sp>
        <p:nvSpPr>
          <p:cNvPr id="25" name="文本框 24"/>
          <p:cNvSpPr txBox="1"/>
          <p:nvPr/>
        </p:nvSpPr>
        <p:spPr>
          <a:xfrm>
            <a:off x="1266825" y="4549775"/>
            <a:ext cx="6096000" cy="4603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仅考虑冲金融冲击时</a:t>
            </a:r>
            <a:endParaRPr lang="zh-CN" altLang="en-US" sz="2400">
              <a:latin typeface="宋体" panose="02010600030101010101" pitchFamily="2" charset="-122"/>
              <a:ea typeface="宋体" panose="02010600030101010101" pitchFamily="2" charset="-122"/>
            </a:endParaRPr>
          </a:p>
        </p:txBody>
      </p:sp>
      <p:pic>
        <p:nvPicPr>
          <p:cNvPr id="26" name="图片 25"/>
          <p:cNvPicPr>
            <a:picLocks noChangeAspect="1"/>
          </p:cNvPicPr>
          <p:nvPr/>
        </p:nvPicPr>
        <p:blipFill>
          <a:blip r:embed="rId5"/>
          <a:stretch>
            <a:fillRect/>
          </a:stretch>
        </p:blipFill>
        <p:spPr>
          <a:xfrm>
            <a:off x="4396740" y="4406900"/>
            <a:ext cx="5062855" cy="1114425"/>
          </a:xfrm>
          <a:prstGeom prst="rect">
            <a:avLst/>
          </a:prstGeom>
        </p:spPr>
      </p:pic>
      <mc:AlternateContent xmlns:mc="http://schemas.openxmlformats.org/markup-compatibility/2006">
        <mc:Choice xmlns:a14="http://schemas.microsoft.com/office/drawing/2010/main" Requires="a14">
          <p:sp>
            <p:nvSpPr>
              <p:cNvPr id="27" name="文本框 26"/>
              <p:cNvSpPr txBox="1"/>
              <p:nvPr/>
            </p:nvSpPr>
            <p:spPr>
              <a:xfrm>
                <a:off x="8578850" y="6365875"/>
                <a:ext cx="9081770" cy="1385570"/>
              </a:xfrm>
              <a:prstGeom prst="rect">
                <a:avLst/>
              </a:prstGeom>
              <a:noFill/>
            </p:spPr>
            <p:txBody>
              <a:bodyPr wrap="square" rtlCol="0">
                <a:noAutofit/>
              </a:bodyPr>
              <a:p>
                <a:r>
                  <a:rPr lang="en-US" altLang="en-US" sz="2400">
                    <a:latin typeface="宋体" panose="02010600030101010101" pitchFamily="2" charset="-122"/>
                    <a:ea typeface="宋体" panose="02010600030101010101" pitchFamily="2" charset="-122"/>
                  </a:rPr>
                  <a:t> ϵ</a:t>
                </a:r>
                <a:r>
                  <a:rPr lang="en-US" altLang="zh-CN" sz="2400">
                    <a:latin typeface="宋体" panose="02010600030101010101" pitchFamily="2" charset="-122"/>
                    <a:ea typeface="宋体" panose="02010600030101010101" pitchFamily="2" charset="-122"/>
                  </a:rPr>
                  <a:t>t​ </a:t>
                </a:r>
                <a:r>
                  <a:rPr lang="zh-CN" altLang="en-US" sz="2400">
                    <a:latin typeface="宋体" panose="02010600030101010101" pitchFamily="2" charset="-122"/>
                    <a:ea typeface="宋体" panose="02010600030101010101" pitchFamily="2" charset="-122"/>
                  </a:rPr>
                  <a:t>是白噪声（不可预测的冲击创新）。系数 </a:t>
                </a:r>
                <a:r>
                  <a:rPr lang="en-US" altLang="zh-CN" sz="2400">
                    <a:latin typeface="宋体" panose="02010600030101010101" pitchFamily="2" charset="-122"/>
                    <a:ea typeface="宋体" panose="02010600030101010101" pitchFamily="2" charset="-122"/>
                  </a:rPr>
                  <a:t>​ </a:t>
                </a:r>
                <a14:m>
                  <m:oMath xmlns:m="http://schemas.openxmlformats.org/officeDocument/2006/math">
                    <m:f>
                      <m:fPr>
                        <m:type m:val="lin"/>
                        <m:ctrlPr>
                          <a:rPr lang="en-US" altLang="zh-CN" sz="2400" i="1">
                            <a:latin typeface="Cambria Math" panose="02040503050406030204" charset="0"/>
                            <a:ea typeface="宋体" panose="02010600030101010101" pitchFamily="2" charset="-122"/>
                            <a:cs typeface="Cambria Math" panose="02040503050406030204" charset="0"/>
                          </a:rPr>
                        </m:ctrlPr>
                      </m:fPr>
                      <m:num>
                        <m:r>
                          <a:rPr lang="en-US" altLang="zh-CN" sz="2400" i="1">
                            <a:latin typeface="Cambria Math" panose="02040503050406030204" charset="0"/>
                            <a:ea typeface="宋体" panose="02010600030101010101" pitchFamily="2" charset="-122"/>
                            <a:cs typeface="Cambria Math" panose="02040503050406030204" charset="0"/>
                          </a:rPr>
                          <m:t>𝛽</m:t>
                        </m:r>
                      </m:num>
                      <m:den>
                        <m:r>
                          <a:rPr lang="en-US" altLang="zh-CN" sz="2400" i="1">
                            <a:latin typeface="Cambria Math" panose="02040503050406030204" charset="0"/>
                            <a:ea typeface="宋体" panose="02010600030101010101" pitchFamily="2" charset="-122"/>
                            <a:cs typeface="Cambria Math" panose="02040503050406030204" charset="0"/>
                          </a:rPr>
                          <m:t>（</m:t>
                        </m:r>
                        <m:r>
                          <a:rPr lang="en-US" altLang="zh-CN" sz="2400" i="1">
                            <a:latin typeface="Cambria Math" panose="02040503050406030204" charset="0"/>
                            <a:ea typeface="宋体" panose="02010600030101010101" pitchFamily="2" charset="-122"/>
                            <a:cs typeface="Cambria Math" panose="02040503050406030204" charset="0"/>
                          </a:rPr>
                          <m:t>1</m:t>
                        </m:r>
                        <m:r>
                          <a:rPr lang="en-US" altLang="zh-CN" sz="2400" i="1">
                            <a:latin typeface="Cambria Math" panose="02040503050406030204" charset="0"/>
                            <a:ea typeface="宋体" panose="02010600030101010101" pitchFamily="2" charset="-122"/>
                            <a:cs typeface="Cambria Math" panose="02040503050406030204" charset="0"/>
                          </a:rPr>
                          <m:t>−</m:t>
                        </m:r>
                        <m:r>
                          <a:rPr lang="en-US" altLang="zh-CN" sz="2400" i="1">
                            <a:latin typeface="Cambria Math" panose="02040503050406030204" charset="0"/>
                            <a:ea typeface="宋体" panose="02010600030101010101" pitchFamily="2" charset="-122"/>
                            <a:cs typeface="Cambria Math" panose="02040503050406030204" charset="0"/>
                          </a:rPr>
                          <m:t>𝛽𝜌</m:t>
                        </m:r>
                        <m:r>
                          <a:rPr lang="en-US" altLang="zh-CN" sz="2400" i="1">
                            <a:latin typeface="Cambria Math" panose="02040503050406030204" charset="0"/>
                            <a:ea typeface="宋体" panose="02010600030101010101" pitchFamily="2" charset="-122"/>
                            <a:cs typeface="Cambria Math" panose="02040503050406030204" charset="0"/>
                          </a:rPr>
                          <m:t>）</m:t>
                        </m:r>
                      </m:den>
                    </m:f>
                  </m:oMath>
                </a14:m>
                <a:r>
                  <a:rPr lang="zh-CN" altLang="en-US" sz="2400">
                    <a:latin typeface="宋体" panose="02010600030101010101" pitchFamily="2" charset="-122"/>
                    <a:ea typeface="宋体" panose="02010600030101010101" pitchFamily="2" charset="-122"/>
                  </a:rPr>
                  <a:t>在 </a:t>
                </a:r>
                <a:r>
                  <a:rPr lang="en-US" altLang="zh-CN" sz="2400">
                    <a:latin typeface="宋体" panose="02010600030101010101" pitchFamily="2" charset="-122"/>
                    <a:ea typeface="宋体" panose="02010600030101010101" pitchFamily="2" charset="-122"/>
                  </a:rPr>
                  <a:t>ρ→1 </a:t>
                </a:r>
                <a:r>
                  <a:rPr lang="zh-CN" altLang="en-US" sz="2400">
                    <a:latin typeface="宋体" panose="02010600030101010101" pitchFamily="2" charset="-122"/>
                    <a:ea typeface="宋体" panose="02010600030101010101" pitchFamily="2" charset="-122"/>
                  </a:rPr>
                  <a:t>时变得极大</a:t>
                </a:r>
                <a:endParaRPr lang="zh-CN" altLang="en-US" sz="2400">
                  <a:latin typeface="宋体" panose="02010600030101010101" pitchFamily="2" charset="-122"/>
                  <a:ea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p:txBody>
          </p:sp>
        </mc:Choice>
        <mc:Fallback>
          <p:sp>
            <p:nvSpPr>
              <p:cNvPr id="27" name="文本框 26"/>
              <p:cNvSpPr txBox="1">
                <a:spLocks noRot="1" noChangeAspect="1" noMove="1" noResize="1" noEditPoints="1" noAdjustHandles="1" noChangeArrowheads="1" noChangeShapeType="1" noTextEdit="1"/>
              </p:cNvSpPr>
              <p:nvPr/>
            </p:nvSpPr>
            <p:spPr>
              <a:xfrm>
                <a:off x="8578850" y="6365875"/>
                <a:ext cx="9081770" cy="1385570"/>
              </a:xfrm>
              <a:prstGeom prst="rect">
                <a:avLst/>
              </a:prstGeom>
              <a:blipFill rotWithShape="1">
                <a:blip r:embed="rId6"/>
                <a:stretch>
                  <a:fillRect/>
                </a:stretch>
              </a:blipFill>
            </p:spPr>
            <p:txBody>
              <a:bodyPr/>
              <a:lstStyle/>
              <a:p>
                <a:r>
                  <a:rPr lang="zh-CN" altLang="en-US">
                    <a:noFill/>
                  </a:rPr>
                  <a:t> </a:t>
                </a:r>
              </a:p>
            </p:txBody>
          </p:sp>
        </mc:Fallback>
      </mc:AlternateContent>
      <p:pic>
        <p:nvPicPr>
          <p:cNvPr id="28" name="图片 27"/>
          <p:cNvPicPr>
            <a:picLocks noChangeAspect="1"/>
          </p:cNvPicPr>
          <p:nvPr/>
        </p:nvPicPr>
        <p:blipFill>
          <a:blip r:embed="rId7"/>
          <a:stretch>
            <a:fillRect/>
          </a:stretch>
        </p:blipFill>
        <p:spPr>
          <a:xfrm>
            <a:off x="7921625" y="7329170"/>
            <a:ext cx="7774940" cy="756920"/>
          </a:xfrm>
          <a:prstGeom prst="rect">
            <a:avLst/>
          </a:prstGeom>
        </p:spPr>
      </p:pic>
      <p:pic>
        <p:nvPicPr>
          <p:cNvPr id="30" name="图片 29"/>
          <p:cNvPicPr>
            <a:picLocks noChangeAspect="1"/>
          </p:cNvPicPr>
          <p:nvPr/>
        </p:nvPicPr>
        <p:blipFill>
          <a:blip r:embed="rId8"/>
          <a:stretch>
            <a:fillRect/>
          </a:stretch>
        </p:blipFill>
        <p:spPr>
          <a:xfrm>
            <a:off x="3472180" y="6652895"/>
            <a:ext cx="3988435" cy="1083310"/>
          </a:xfrm>
          <a:prstGeom prst="rect">
            <a:avLst/>
          </a:prstGeom>
        </p:spPr>
      </p:pic>
      <mc:AlternateContent xmlns:mc="http://schemas.openxmlformats.org/markup-compatibility/2006">
        <mc:Choice xmlns:a14="http://schemas.microsoft.com/office/drawing/2010/main" Requires="a14">
          <p:sp>
            <p:nvSpPr>
              <p:cNvPr id="31" name="文本框 30"/>
              <p:cNvSpPr txBox="1"/>
              <p:nvPr/>
            </p:nvSpPr>
            <p:spPr>
              <a:xfrm>
                <a:off x="1939925" y="5668645"/>
                <a:ext cx="10894695" cy="1209675"/>
              </a:xfrm>
              <a:prstGeom prst="rect">
                <a:avLst/>
              </a:prstGeom>
              <a:noFill/>
            </p:spPr>
            <p:txBody>
              <a:bodyPr wrap="square" rtlCol="0">
                <a:spAutoFit/>
              </a:bodyPr>
              <a:p>
                <a:r>
                  <a:rPr lang="zh-CN" altLang="en-US" sz="2400">
                    <a:latin typeface="宋体" panose="02010600030101010101" pitchFamily="2" charset="-122"/>
                    <a:ea typeface="宋体" panose="02010600030101010101" pitchFamily="2" charset="-122"/>
                  </a:rPr>
                  <a:t>当冲击具有持续性时</a:t>
                </a:r>
                <a14:m>
                  <m:oMath xmlns:m="http://schemas.openxmlformats.org/officeDocument/2006/math">
                    <m:r>
                      <a:rPr lang="en-US" altLang="zh-CN" sz="2400" i="1">
                        <a:latin typeface="Cambria Math" panose="02040503050406030204" charset="0"/>
                        <a:cs typeface="Cambria Math" panose="02040503050406030204" charset="0"/>
                      </a:rPr>
                      <m:t>𝜓</m:t>
                    </m:r>
                    <m:r>
                      <m:rPr>
                        <m:sty m:val="p"/>
                      </m:rPr>
                      <a:rPr lang="en-US" altLang="zh-CN" sz="2400" i="1">
                        <a:latin typeface="Cambria Math" panose="02040503050406030204" charset="0"/>
                        <a:cs typeface="Cambria Math" panose="02040503050406030204" charset="0"/>
                      </a:rPr>
                      <m:t>t</m:t>
                    </m:r>
                    <m:r>
                      <a:rPr lang="zh-CN" altLang="en-US" sz="2400" i="1">
                        <a:latin typeface="Cambria Math" panose="02040503050406030204" charset="0"/>
                        <a:cs typeface="Cambria Math" panose="02040503050406030204" charset="0"/>
                      </a:rPr>
                      <m:t>服从</m:t>
                    </m:r>
                    <m:r>
                      <m:rPr>
                        <m:sty m:val="p"/>
                      </m:rPr>
                      <a:rPr lang="en-US" altLang="zh-CN" sz="2400" i="1">
                        <a:latin typeface="Cambria Math" panose="02040503050406030204" charset="0"/>
                        <a:cs typeface="Cambria Math" panose="02040503050406030204" charset="0"/>
                      </a:rPr>
                      <m:t>AR</m:t>
                    </m:r>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1</m:t>
                    </m:r>
                    <m:r>
                      <a:rPr lang="en-US" altLang="zh-CN" sz="2400" i="1">
                        <a:latin typeface="Cambria Math" panose="02040503050406030204" charset="0"/>
                        <a:cs typeface="Cambria Math" panose="02040503050406030204" charset="0"/>
                      </a:rPr>
                      <m:t>):</m:t>
                    </m:r>
                    <m:r>
                      <m:rPr>
                        <m:sty m:val="p"/>
                      </m:rPr>
                      <a:rPr lang="en-US" altLang="zh-CN" sz="2400" i="1">
                        <a:latin typeface="Cambria Math" panose="02040503050406030204" charset="0"/>
                        <a:cs typeface="Cambria Math" panose="02040503050406030204" charset="0"/>
                      </a:rPr>
                      <m:t>ψt</m:t>
                    </m:r>
                    <m:r>
                      <a:rPr lang="en-US" altLang="zh-CN" sz="2400" i="1">
                        <a:latin typeface="Cambria Math" panose="02040503050406030204" charset="0"/>
                        <a:cs typeface="Cambria Math" panose="02040503050406030204" charset="0"/>
                      </a:rPr>
                      <m:t>=</m:t>
                    </m:r>
                    <m:r>
                      <m:rPr>
                        <m:sty m:val="p"/>
                      </m:rPr>
                      <a:rPr lang="en-US" altLang="zh-CN" sz="2400" i="1">
                        <a:latin typeface="Cambria Math" panose="02040503050406030204" charset="0"/>
                        <a:cs typeface="Cambria Math" panose="02040503050406030204" charset="0"/>
                      </a:rPr>
                      <m:t>ρψt</m:t>
                    </m:r>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1</m:t>
                    </m:r>
                    <m:r>
                      <a:rPr lang="en-US" altLang="zh-CN" sz="2400" i="1">
                        <a:latin typeface="Cambria Math" panose="02040503050406030204" charset="0"/>
                        <a:cs typeface="Cambria Math" panose="02040503050406030204" charset="0"/>
                      </a:rPr>
                      <m:t>+</m:t>
                    </m:r>
                    <m:r>
                      <m:rPr>
                        <m:sty m:val="p"/>
                      </m:rPr>
                      <a:rPr lang="en-US" altLang="en-US" sz="2400" i="1">
                        <a:latin typeface="Cambria Math" panose="02040503050406030204" charset="0"/>
                        <a:cs typeface="Cambria Math" panose="02040503050406030204" charset="0"/>
                      </a:rPr>
                      <m:t>ϵ</m:t>
                    </m:r>
                    <m:r>
                      <m:rPr>
                        <m:sty m:val="p"/>
                      </m:rPr>
                      <a:rPr lang="en-US" altLang="zh-CN" sz="2400" i="1">
                        <a:latin typeface="Cambria Math" panose="02040503050406030204" charset="0"/>
                        <a:cs typeface="Cambria Math" panose="02040503050406030204" charset="0"/>
                      </a:rPr>
                      <m:t>t</m:t>
                    </m:r>
                    <m:r>
                      <a:rPr lang="en-US" altLang="zh-CN" sz="2400" i="1">
                        <a:latin typeface="Cambria Math" panose="02040503050406030204" charset="0"/>
                        <a:cs typeface="Cambria Math" panose="02040503050406030204" charset="0"/>
                      </a:rPr>
                      <m:t>,</m:t>
                    </m:r>
                    <m:r>
                      <m:rPr>
                        <m:sty m:val="p"/>
                      </m:rPr>
                      <a:rPr lang="en-US" altLang="zh-CN" sz="2400" i="1">
                        <a:latin typeface="Cambria Math" panose="02040503050406030204" charset="0"/>
                        <a:cs typeface="Cambria Math" panose="02040503050406030204" charset="0"/>
                      </a:rPr>
                      <m:t>ρ</m:t>
                    </m:r>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1</m:t>
                    </m:r>
                    <m:r>
                      <a:rPr lang="en-US" altLang="zh-CN" sz="2400" i="1">
                        <a:latin typeface="Cambria Math" panose="02040503050406030204" charset="0"/>
                        <a:cs typeface="Cambria Math" panose="02040503050406030204" charset="0"/>
                      </a:rPr>
                      <m:t>⇒</m:t>
                    </m:r>
                    <m:r>
                      <m:rPr>
                        <m:sty m:val="p"/>
                      </m:rPr>
                      <a:rPr lang="en-US" altLang="zh-CN" sz="2400" i="1">
                        <a:latin typeface="Cambria Math" panose="02040503050406030204" charset="0"/>
                        <a:cs typeface="Cambria Math" panose="02040503050406030204" charset="0"/>
                      </a:rPr>
                      <m:t>ψt</m:t>
                    </m:r>
                    <m:r>
                      <a:rPr lang="en-US" altLang="zh-CN" sz="2400" i="1">
                        <a:latin typeface="Cambria Math" panose="02040503050406030204" charset="0"/>
                        <a:cs typeface="Cambria Math" panose="02040503050406030204" charset="0"/>
                      </a:rPr>
                      <m:t>≈</m:t>
                    </m:r>
                    <m:r>
                      <m:rPr>
                        <m:sty m:val="p"/>
                      </m:rPr>
                      <a:rPr lang="en-US" altLang="zh-CN" sz="2400" i="1">
                        <a:latin typeface="Cambria Math" panose="02040503050406030204" charset="0"/>
                        <a:cs typeface="Cambria Math" panose="02040503050406030204" charset="0"/>
                      </a:rPr>
                      <m:t>ψt</m:t>
                    </m:r>
                    <m:r>
                      <a:rPr lang="en-US" altLang="zh-CN" sz="2400" i="1">
                        <a:latin typeface="Cambria Math" panose="02040503050406030204" charset="0"/>
                        <a:cs typeface="Cambria Math" panose="02040503050406030204" charset="0"/>
                      </a:rPr>
                      <m:t>−</m:t>
                    </m:r>
                    <m:r>
                      <a:rPr lang="en-US" altLang="zh-CN" sz="2400" i="1">
                        <a:latin typeface="Cambria Math" panose="02040503050406030204" charset="0"/>
                        <a:cs typeface="Cambria Math" panose="02040503050406030204" charset="0"/>
                      </a:rPr>
                      <m:t>1</m:t>
                    </m:r>
                    <m:r>
                      <a:rPr lang="en-US" altLang="zh-CN" sz="2400" i="1">
                        <a:latin typeface="Cambria Math" panose="02040503050406030204" charset="0"/>
                        <a:cs typeface="Cambria Math" panose="02040503050406030204" charset="0"/>
                      </a:rPr>
                      <m:t>+</m:t>
                    </m:r>
                    <m:r>
                      <m:rPr>
                        <m:sty m:val="p"/>
                      </m:rPr>
                      <a:rPr lang="en-US" altLang="en-US" sz="2400" i="1">
                        <a:latin typeface="Cambria Math" panose="02040503050406030204" charset="0"/>
                        <a:cs typeface="Cambria Math" panose="02040503050406030204" charset="0"/>
                      </a:rPr>
                      <m:t>ϵ</m:t>
                    </m:r>
                    <m:r>
                      <m:rPr>
                        <m:sty m:val="p"/>
                      </m:rPr>
                      <a:rPr lang="en-US" altLang="zh-CN" sz="2400" i="1">
                        <a:latin typeface="Cambria Math" panose="02040503050406030204" charset="0"/>
                        <a:cs typeface="Cambria Math" panose="02040503050406030204" charset="0"/>
                      </a:rPr>
                      <m:t>t</m:t>
                    </m:r>
                    <m:r>
                      <a:rPr lang="en-US" altLang="zh-CN" sz="2400" i="1">
                        <a:latin typeface="Cambria Math" panose="02040503050406030204" charset="0"/>
                        <a:cs typeface="Cambria Math" panose="02040503050406030204" charset="0"/>
                      </a:rPr>
                      <m:t>.  </m:t>
                    </m:r>
                  </m:oMath>
                </a14:m>
                <a:r>
                  <a:rPr lang="zh-CN" altLang="en-US" sz="2400">
                    <a:latin typeface="Cambria Math" panose="02040503050406030204" charset="0"/>
                    <a:cs typeface="Cambria Math" panose="02040503050406030204" charset="0"/>
                  </a:rPr>
                  <a:t>代入上式，得到：</a:t>
                </a:r>
                <a:endParaRPr lang="en-US" altLang="zh-CN" sz="2400" i="1">
                  <a:latin typeface="Cambria Math" panose="02040503050406030204" charset="0"/>
                  <a:cs typeface="Cambria Math" panose="02040503050406030204" charset="0"/>
                </a:endParaRPr>
              </a:p>
              <a:p>
                <a:endParaRPr lang="zh-CN" altLang="en-US" sz="2400">
                  <a:latin typeface="宋体" panose="02010600030101010101" pitchFamily="2" charset="-122"/>
                  <a:ea typeface="宋体" panose="02010600030101010101" pitchFamily="2" charset="-122"/>
                </a:endParaRPr>
              </a:p>
            </p:txBody>
          </p:sp>
        </mc:Choice>
        <mc:Fallback>
          <p:sp>
            <p:nvSpPr>
              <p:cNvPr id="31" name="文本框 30"/>
              <p:cNvSpPr txBox="1">
                <a:spLocks noRot="1" noChangeAspect="1" noMove="1" noResize="1" noEditPoints="1" noAdjustHandles="1" noChangeArrowheads="1" noChangeShapeType="1" noTextEdit="1"/>
              </p:cNvSpPr>
              <p:nvPr/>
            </p:nvSpPr>
            <p:spPr>
              <a:xfrm>
                <a:off x="1939925" y="5668645"/>
                <a:ext cx="10894695" cy="1209675"/>
              </a:xfrm>
              <a:prstGeom prst="rect">
                <a:avLst/>
              </a:prstGeom>
              <a:blipFill rotWithShape="1">
                <a:blip r:embed="rId9"/>
                <a:stretch>
                  <a:fillRect/>
                </a:stretch>
              </a:blipFill>
            </p:spPr>
            <p:txBody>
              <a:bodyPr/>
              <a:lstStyle/>
              <a:p>
                <a:r>
                  <a:rPr lang="zh-CN" alt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0">
            <a:off x="0" y="741921"/>
            <a:ext cx="18288000" cy="8803158"/>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5" name="Freeform 5"/>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sp>
      <p:grpSp>
        <p:nvGrpSpPr>
          <p:cNvPr id="6" name="Group 6"/>
          <p:cNvGrpSpPr/>
          <p:nvPr/>
        </p:nvGrpSpPr>
        <p:grpSpPr>
          <a:xfrm rot="0">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9" name="Group 9"/>
          <p:cNvGrpSpPr/>
          <p:nvPr/>
        </p:nvGrpSpPr>
        <p:grpSpPr>
          <a:xfrm rot="0">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12" name="TextBox 12"/>
          <p:cNvSpPr txBox="1"/>
          <p:nvPr/>
        </p:nvSpPr>
        <p:spPr>
          <a:xfrm>
            <a:off x="0" y="342900"/>
            <a:ext cx="9453245" cy="1062355"/>
          </a:xfrm>
          <a:prstGeom prst="rect">
            <a:avLst/>
          </a:prstGeom>
        </p:spPr>
        <p:txBody>
          <a:bodyPr wrap="square" lIns="0" tIns="0" rIns="0" bIns="0" rtlCol="0" anchor="t">
            <a:noAutofit/>
          </a:bodyPr>
          <a:lstStyle/>
          <a:p>
            <a:pPr algn="l" defTabSz="914400">
              <a:lnSpc>
                <a:spcPts val="8400"/>
              </a:lnSpc>
              <a:spcBef>
                <a:spcPts val="0"/>
              </a:spcBef>
              <a:spcAft>
                <a:spcPts val="0"/>
              </a:spcAft>
            </a:pPr>
            <a:r>
              <a:rPr 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3.3</a:t>
            </a:r>
            <a:r>
              <a:rPr lang="zh-CN" alt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谜题解释：脱离价格粘性的</a:t>
            </a:r>
            <a:r>
              <a:rPr lang="en-US" altLang="zh-CN"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PPP</a:t>
            </a:r>
            <a:r>
              <a:rPr lang="zh-CN" alt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之谜</a:t>
            </a:r>
            <a:endParaRPr lang="zh-CN" alt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endParaRPr>
          </a:p>
        </p:txBody>
      </p:sp>
      <p:grpSp>
        <p:nvGrpSpPr>
          <p:cNvPr id="14" name="Group 14"/>
          <p:cNvGrpSpPr/>
          <p:nvPr>
            <p:custDataLst>
              <p:tags r:id="rId3"/>
            </p:custDataLst>
          </p:nvPr>
        </p:nvGrpSpPr>
        <p:grpSpPr>
          <a:xfrm rot="-10800000">
            <a:off x="532765" y="1638300"/>
            <a:ext cx="9029065" cy="2711450"/>
            <a:chOff x="0" y="0"/>
            <a:chExt cx="461991" cy="239203"/>
          </a:xfrm>
        </p:grpSpPr>
        <p:sp>
          <p:nvSpPr>
            <p:cNvPr id="15" name="Freeform 15"/>
            <p:cNvSpPr/>
            <p:nvPr>
              <p:custDataLst>
                <p:tags r:id="rId4"/>
              </p:custDataLst>
            </p:nvPr>
          </p:nvSpPr>
          <p:spPr>
            <a:xfrm>
              <a:off x="0" y="0"/>
              <a:ext cx="461991" cy="239203"/>
            </a:xfrm>
            <a:custGeom>
              <a:avLst/>
              <a:gdLst/>
              <a:ahLst/>
              <a:cxnLst/>
              <a:rect l="l" t="t" r="r" b="b"/>
              <a:pathLst>
                <a:path w="461991" h="239203">
                  <a:moveTo>
                    <a:pt x="21675" y="0"/>
                  </a:moveTo>
                  <a:lnTo>
                    <a:pt x="440317" y="0"/>
                  </a:lnTo>
                  <a:cubicBezTo>
                    <a:pt x="452287" y="0"/>
                    <a:pt x="461991" y="9704"/>
                    <a:pt x="461991" y="21675"/>
                  </a:cubicBezTo>
                  <a:lnTo>
                    <a:pt x="461991" y="217528"/>
                  </a:lnTo>
                  <a:cubicBezTo>
                    <a:pt x="461991" y="229499"/>
                    <a:pt x="452287" y="239203"/>
                    <a:pt x="440317" y="239203"/>
                  </a:cubicBezTo>
                  <a:lnTo>
                    <a:pt x="21675" y="239203"/>
                  </a:lnTo>
                  <a:cubicBezTo>
                    <a:pt x="9704" y="239203"/>
                    <a:pt x="0" y="229499"/>
                    <a:pt x="0" y="217528"/>
                  </a:cubicBezTo>
                  <a:lnTo>
                    <a:pt x="0" y="21675"/>
                  </a:lnTo>
                  <a:cubicBezTo>
                    <a:pt x="0" y="9704"/>
                    <a:pt x="9704" y="0"/>
                    <a:pt x="21675" y="0"/>
                  </a:cubicBezTo>
                  <a:close/>
                </a:path>
              </a:pathLst>
            </a:custGeom>
            <a:solidFill>
              <a:srgbClr val="A8896F"/>
            </a:solidFill>
          </p:spPr>
        </p:sp>
        <p:sp>
          <p:nvSpPr>
            <p:cNvPr id="16" name="TextBox 16"/>
            <p:cNvSpPr txBox="1"/>
            <p:nvPr/>
          </p:nvSpPr>
          <p:spPr>
            <a:xfrm>
              <a:off x="0" y="-47625"/>
              <a:ext cx="461991" cy="286828"/>
            </a:xfrm>
            <a:prstGeom prst="rect">
              <a:avLst/>
            </a:prstGeom>
          </p:spPr>
          <p:txBody>
            <a:bodyPr lIns="37879" tIns="37879" rIns="37879" bIns="37879"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20" name="TextBox 20"/>
          <p:cNvSpPr txBox="1"/>
          <p:nvPr>
            <p:custDataLst>
              <p:tags r:id="rId5"/>
            </p:custDataLst>
          </p:nvPr>
        </p:nvSpPr>
        <p:spPr>
          <a:xfrm>
            <a:off x="742701" y="1797595"/>
            <a:ext cx="4242558" cy="645795"/>
          </a:xfrm>
          <a:prstGeom prst="rect">
            <a:avLst/>
          </a:prstGeom>
        </p:spPr>
        <p:txBody>
          <a:bodyPr lIns="0" tIns="0" rIns="0" bIns="0" rtlCol="0" anchor="t">
            <a:spAutoFit/>
          </a:bodyPr>
          <a:lstStyle/>
          <a:p>
            <a:pPr marL="0" lvl="0" indent="0" algn="l" defTabSz="914400">
              <a:lnSpc>
                <a:spcPts val="5040"/>
              </a:lnSpc>
              <a:spcBef>
                <a:spcPct val="0"/>
              </a:spcBef>
              <a:spcAft>
                <a:spcPts val="0"/>
              </a:spcAft>
            </a:pPr>
            <a:r>
              <a:rPr lang="zh-CN" altLang="en-US" sz="3200" kern="0">
                <a:solidFill>
                  <a:srgbClr val="FAF5F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实际汇率（取对数）：</a:t>
            </a:r>
            <a:endParaRPr lang="zh-CN" altLang="en-US" sz="3200" kern="0">
              <a:solidFill>
                <a:srgbClr val="FAF5F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p:txBody>
      </p:sp>
      <p:grpSp>
        <p:nvGrpSpPr>
          <p:cNvPr id="23" name="Group 23"/>
          <p:cNvGrpSpPr/>
          <p:nvPr>
            <p:custDataLst>
              <p:tags r:id="rId6"/>
            </p:custDataLst>
          </p:nvPr>
        </p:nvGrpSpPr>
        <p:grpSpPr>
          <a:xfrm rot="-10800000">
            <a:off x="532130" y="6593840"/>
            <a:ext cx="6945630" cy="2729865"/>
            <a:chOff x="0" y="0"/>
            <a:chExt cx="461991" cy="239203"/>
          </a:xfrm>
        </p:grpSpPr>
        <p:sp>
          <p:nvSpPr>
            <p:cNvPr id="24" name="Freeform 24"/>
            <p:cNvSpPr/>
            <p:nvPr>
              <p:custDataLst>
                <p:tags r:id="rId7"/>
              </p:custDataLst>
            </p:nvPr>
          </p:nvSpPr>
          <p:spPr>
            <a:xfrm>
              <a:off x="0" y="0"/>
              <a:ext cx="461991" cy="239203"/>
            </a:xfrm>
            <a:custGeom>
              <a:avLst/>
              <a:gdLst/>
              <a:ahLst/>
              <a:cxnLst/>
              <a:rect l="l" t="t" r="r" b="b"/>
              <a:pathLst>
                <a:path w="461991" h="239203">
                  <a:moveTo>
                    <a:pt x="21675" y="0"/>
                  </a:moveTo>
                  <a:lnTo>
                    <a:pt x="440317" y="0"/>
                  </a:lnTo>
                  <a:cubicBezTo>
                    <a:pt x="452287" y="0"/>
                    <a:pt x="461991" y="9704"/>
                    <a:pt x="461991" y="21675"/>
                  </a:cubicBezTo>
                  <a:lnTo>
                    <a:pt x="461991" y="217528"/>
                  </a:lnTo>
                  <a:cubicBezTo>
                    <a:pt x="461991" y="229499"/>
                    <a:pt x="452287" y="239203"/>
                    <a:pt x="440317" y="239203"/>
                  </a:cubicBezTo>
                  <a:lnTo>
                    <a:pt x="21675" y="239203"/>
                  </a:lnTo>
                  <a:cubicBezTo>
                    <a:pt x="9704" y="239203"/>
                    <a:pt x="0" y="229499"/>
                    <a:pt x="0" y="217528"/>
                  </a:cubicBezTo>
                  <a:lnTo>
                    <a:pt x="0" y="21675"/>
                  </a:lnTo>
                  <a:cubicBezTo>
                    <a:pt x="0" y="9704"/>
                    <a:pt x="9704" y="0"/>
                    <a:pt x="21675" y="0"/>
                  </a:cubicBezTo>
                  <a:close/>
                </a:path>
              </a:pathLst>
            </a:custGeom>
            <a:solidFill>
              <a:srgbClr val="FAF5EF"/>
            </a:solidFill>
          </p:spPr>
        </p:sp>
        <p:sp>
          <p:nvSpPr>
            <p:cNvPr id="25" name="TextBox 25"/>
            <p:cNvSpPr txBox="1"/>
            <p:nvPr/>
          </p:nvSpPr>
          <p:spPr>
            <a:xfrm>
              <a:off x="0" y="-47625"/>
              <a:ext cx="461991" cy="286828"/>
            </a:xfrm>
            <a:prstGeom prst="rect">
              <a:avLst/>
            </a:prstGeom>
          </p:spPr>
          <p:txBody>
            <a:bodyPr lIns="37879" tIns="37879" rIns="37879" bIns="37879"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32" name="Group 32"/>
          <p:cNvGrpSpPr/>
          <p:nvPr>
            <p:custDataLst>
              <p:tags r:id="rId8"/>
            </p:custDataLst>
          </p:nvPr>
        </p:nvGrpSpPr>
        <p:grpSpPr>
          <a:xfrm rot="-10800000">
            <a:off x="2286000" y="4889500"/>
            <a:ext cx="5044440" cy="1421767"/>
            <a:chOff x="-8782" y="78514"/>
            <a:chExt cx="470804" cy="160689"/>
          </a:xfrm>
        </p:grpSpPr>
        <p:sp>
          <p:nvSpPr>
            <p:cNvPr id="33" name="Freeform 33"/>
            <p:cNvSpPr/>
            <p:nvPr>
              <p:custDataLst>
                <p:tags r:id="rId9"/>
              </p:custDataLst>
            </p:nvPr>
          </p:nvSpPr>
          <p:spPr>
            <a:xfrm>
              <a:off x="-11" y="78514"/>
              <a:ext cx="461973" cy="160689"/>
            </a:xfrm>
            <a:custGeom>
              <a:avLst/>
              <a:gdLst/>
              <a:ahLst/>
              <a:cxnLst/>
              <a:rect l="l" t="t" r="r" b="b"/>
              <a:pathLst>
                <a:path w="461991" h="239203">
                  <a:moveTo>
                    <a:pt x="21675" y="0"/>
                  </a:moveTo>
                  <a:lnTo>
                    <a:pt x="440317" y="0"/>
                  </a:lnTo>
                  <a:cubicBezTo>
                    <a:pt x="452287" y="0"/>
                    <a:pt x="461991" y="9704"/>
                    <a:pt x="461991" y="21675"/>
                  </a:cubicBezTo>
                  <a:lnTo>
                    <a:pt x="461991" y="217528"/>
                  </a:lnTo>
                  <a:cubicBezTo>
                    <a:pt x="461991" y="229499"/>
                    <a:pt x="452287" y="239203"/>
                    <a:pt x="440317" y="239203"/>
                  </a:cubicBezTo>
                  <a:lnTo>
                    <a:pt x="21675" y="239203"/>
                  </a:lnTo>
                  <a:cubicBezTo>
                    <a:pt x="9704" y="239203"/>
                    <a:pt x="0" y="229499"/>
                    <a:pt x="0" y="217528"/>
                  </a:cubicBezTo>
                  <a:lnTo>
                    <a:pt x="0" y="21675"/>
                  </a:lnTo>
                  <a:cubicBezTo>
                    <a:pt x="0" y="9704"/>
                    <a:pt x="9704" y="0"/>
                    <a:pt x="21675" y="0"/>
                  </a:cubicBezTo>
                  <a:close/>
                </a:path>
              </a:pathLst>
            </a:custGeom>
            <a:solidFill>
              <a:srgbClr val="FAF5EF"/>
            </a:solidFill>
            <a:ln cap="sq">
              <a:noFill/>
              <a:prstDash val="solid"/>
              <a:miter/>
            </a:ln>
          </p:spPr>
        </p:sp>
        <p:sp>
          <p:nvSpPr>
            <p:cNvPr id="34" name="TextBox 34"/>
            <p:cNvSpPr txBox="1"/>
            <p:nvPr/>
          </p:nvSpPr>
          <p:spPr>
            <a:xfrm>
              <a:off x="-8782" y="100264"/>
              <a:ext cx="470804" cy="138929"/>
            </a:xfrm>
            <a:prstGeom prst="rect">
              <a:avLst/>
            </a:prstGeom>
          </p:spPr>
          <p:txBody>
            <a:bodyPr lIns="37879" tIns="37879" rIns="37879" bIns="37879" rtlCol="0" anchor="ctr"/>
            <a:lstStyle/>
            <a:p>
              <a:pPr marL="0" lvl="0" indent="0" algn="ctr" defTabSz="914400">
                <a:lnSpc>
                  <a:spcPts val="2660"/>
                </a:lnSpc>
                <a:spcBef>
                  <a:spcPct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39" name="TextBox 39"/>
          <p:cNvSpPr txBox="1"/>
          <p:nvPr>
            <p:custDataLst>
              <p:tags r:id="rId10"/>
            </p:custDataLst>
          </p:nvPr>
        </p:nvSpPr>
        <p:spPr>
          <a:xfrm>
            <a:off x="2497455" y="4972050"/>
            <a:ext cx="4739005" cy="1155700"/>
          </a:xfrm>
          <a:prstGeom prst="rect">
            <a:avLst/>
          </a:prstGeom>
        </p:spPr>
        <p:txBody>
          <a:bodyPr wrap="square" lIns="0" tIns="0" rIns="0" bIns="0" rtlCol="0" anchor="t">
            <a:spAutoFit/>
          </a:bodyPr>
          <a:lstStyle/>
          <a:p>
            <a:pPr algn="l" defTabSz="914400">
              <a:lnSpc>
                <a:spcPts val="3005"/>
              </a:lnSpc>
              <a:spcBef>
                <a:spcPts val="0"/>
              </a:spcBef>
              <a:spcAft>
                <a:spcPts val="0"/>
              </a:spcAft>
            </a:pPr>
            <a:r>
              <a:rPr lang="zh-CN" altLang="en-US" sz="2000" kern="0">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它说明：如果央行稳定国内价格水平，而汇率主要由金融冲击驱动，那么名义汇率</a:t>
            </a:r>
            <a:endParaRPr lang="zh-CN" altLang="en-US" sz="2000" kern="0">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a:p>
            <a:pPr algn="l" defTabSz="914400">
              <a:lnSpc>
                <a:spcPts val="3005"/>
              </a:lnSpc>
              <a:spcBef>
                <a:spcPts val="0"/>
              </a:spcBef>
              <a:spcAft>
                <a:spcPts val="0"/>
              </a:spcAft>
            </a:pPr>
            <a:r>
              <a:rPr lang="zh-CN" altLang="en-US" sz="2000" kern="0">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的变化会几乎一比一转化为实际汇率变化。</a:t>
            </a:r>
            <a:endParaRPr lang="zh-CN" altLang="en-US" sz="2000" kern="0">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p:txBody>
      </p:sp>
      <p:pic>
        <p:nvPicPr>
          <p:cNvPr id="51" name="图片 50"/>
          <p:cNvPicPr>
            <a:picLocks noChangeAspect="1"/>
          </p:cNvPicPr>
          <p:nvPr/>
        </p:nvPicPr>
        <p:blipFill>
          <a:blip r:embed="rId11"/>
          <a:stretch>
            <a:fillRect/>
          </a:stretch>
        </p:blipFill>
        <p:spPr>
          <a:xfrm>
            <a:off x="4876800" y="1645285"/>
            <a:ext cx="3233420" cy="951230"/>
          </a:xfrm>
          <a:prstGeom prst="rect">
            <a:avLst/>
          </a:prstGeom>
        </p:spPr>
      </p:pic>
      <p:sp>
        <p:nvSpPr>
          <p:cNvPr id="52" name="文本框 51"/>
          <p:cNvSpPr txBox="1"/>
          <p:nvPr/>
        </p:nvSpPr>
        <p:spPr>
          <a:xfrm>
            <a:off x="1042670" y="2836545"/>
            <a:ext cx="7657465" cy="854075"/>
          </a:xfrm>
          <a:prstGeom prst="rect">
            <a:avLst/>
          </a:prstGeom>
          <a:noFill/>
        </p:spPr>
        <p:txBody>
          <a:bodyPr wrap="square" rtlCol="0">
            <a:noAutofit/>
          </a:bodyPr>
          <a:p>
            <a:pPr defTabSz="914400">
              <a:spcBef>
                <a:spcPts val="0"/>
              </a:spcBef>
              <a:spcAft>
                <a:spcPts val="0"/>
              </a:spcAft>
            </a:pPr>
            <a:r>
              <a:rPr lang="zh-CN" altLang="en-US" sz="3200" kern="0">
                <a:solidFill>
                  <a:schemeClr val="bg1"/>
                </a:solidFill>
                <a:latin typeface="Times New Roman" panose="02020603050405020304" pitchFamily="18" charset="0"/>
                <a:ea typeface="宋体" panose="02010600030101010101" pitchFamily="2" charset="-122"/>
                <a:cs typeface="Arial" panose="020B0604020202020204"/>
                <a:sym typeface="Arial" panose="020B0604020202020204"/>
              </a:rPr>
              <a:t>又货币政策稳定：</a:t>
            </a:r>
            <a:endParaRPr lang="zh-CN" altLang="en-US" sz="3200" kern="0">
              <a:solidFill>
                <a:schemeClr val="bg1"/>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53" name="图片 52"/>
          <p:cNvPicPr>
            <a:picLocks noChangeAspect="1"/>
          </p:cNvPicPr>
          <p:nvPr/>
        </p:nvPicPr>
        <p:blipFill>
          <a:blip r:embed="rId12"/>
          <a:stretch>
            <a:fillRect/>
          </a:stretch>
        </p:blipFill>
        <p:spPr>
          <a:xfrm>
            <a:off x="5431790" y="2796540"/>
            <a:ext cx="2421890" cy="593725"/>
          </a:xfrm>
          <a:prstGeom prst="rect">
            <a:avLst/>
          </a:prstGeom>
        </p:spPr>
      </p:pic>
      <p:sp>
        <p:nvSpPr>
          <p:cNvPr id="54" name="文本框 53"/>
          <p:cNvSpPr txBox="1"/>
          <p:nvPr/>
        </p:nvSpPr>
        <p:spPr>
          <a:xfrm>
            <a:off x="1438275" y="3735705"/>
            <a:ext cx="6096000" cy="583565"/>
          </a:xfrm>
          <a:prstGeom prst="rect">
            <a:avLst/>
          </a:prstGeom>
          <a:noFill/>
        </p:spPr>
        <p:txBody>
          <a:bodyPr wrap="square" rtlCol="0">
            <a:spAutoFit/>
          </a:bodyPr>
          <a:p>
            <a:pPr defTabSz="914400">
              <a:spcBef>
                <a:spcPts val="0"/>
              </a:spcBef>
              <a:spcAft>
                <a:spcPts val="0"/>
              </a:spcAft>
            </a:pPr>
            <a:r>
              <a:rPr lang="zh-CN" altLang="en-US" sz="3200" kern="0">
                <a:solidFill>
                  <a:schemeClr val="bg2"/>
                </a:solidFill>
                <a:latin typeface="Times New Roman" panose="02020603050405020304" pitchFamily="18" charset="0"/>
                <a:ea typeface="宋体" panose="02010600030101010101" pitchFamily="2" charset="-122"/>
                <a:cs typeface="Arial" panose="020B0604020202020204"/>
                <a:sym typeface="Arial" panose="020B0604020202020204"/>
              </a:rPr>
              <a:t>得：</a:t>
            </a:r>
            <a:endParaRPr lang="zh-CN" altLang="en-US" sz="3200" kern="0">
              <a:solidFill>
                <a:schemeClr val="bg2"/>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55" name="图片 54"/>
          <p:cNvPicPr>
            <a:picLocks noChangeAspect="1"/>
          </p:cNvPicPr>
          <p:nvPr/>
        </p:nvPicPr>
        <p:blipFill>
          <a:blip r:embed="rId13"/>
          <a:stretch>
            <a:fillRect/>
          </a:stretch>
        </p:blipFill>
        <p:spPr>
          <a:xfrm>
            <a:off x="5562600" y="3712210"/>
            <a:ext cx="1689100" cy="684530"/>
          </a:xfrm>
          <a:prstGeom prst="rect">
            <a:avLst/>
          </a:prstGeom>
        </p:spPr>
      </p:pic>
      <p:sp>
        <p:nvSpPr>
          <p:cNvPr id="57" name="TextBox 48"/>
          <p:cNvSpPr txBox="1"/>
          <p:nvPr>
            <p:custDataLst>
              <p:tags r:id="rId14"/>
            </p:custDataLst>
          </p:nvPr>
        </p:nvSpPr>
        <p:spPr>
          <a:xfrm>
            <a:off x="819150" y="6689090"/>
            <a:ext cx="5859780" cy="1985010"/>
          </a:xfrm>
          <a:prstGeom prst="rect">
            <a:avLst/>
          </a:prstGeom>
        </p:spPr>
        <p:txBody>
          <a:bodyPr lIns="0" tIns="0" rIns="0" bIns="0" rtlCol="0" anchor="t">
            <a:noAutofit/>
          </a:bodyPr>
          <a:lstStyle/>
          <a:p>
            <a:pPr algn="l" defTabSz="914400">
              <a:lnSpc>
                <a:spcPts val="3005"/>
              </a:lnSpc>
              <a:spcBef>
                <a:spcPts val="0"/>
              </a:spcBef>
              <a:spcAft>
                <a:spcPts val="0"/>
              </a:spcAft>
            </a:pPr>
            <a:r>
              <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这就解释了 </a:t>
            </a:r>
            <a:r>
              <a:rPr lang="en-US" altLang="zh-CN"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PPP puzzle：</a:t>
            </a:r>
            <a:endParaRPr lang="en-US" altLang="zh-CN"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a:p>
            <a:pPr indent="457200" algn="l" defTabSz="914400">
              <a:lnSpc>
                <a:spcPts val="3005"/>
              </a:lnSpc>
              <a:spcBef>
                <a:spcPts val="0"/>
              </a:spcBef>
              <a:spcAft>
                <a:spcPts val="0"/>
              </a:spcAft>
            </a:pPr>
            <a:r>
              <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数据中名义汇率和实际汇率高度同步；</a:t>
            </a:r>
            <a:endPar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a:p>
            <a:pPr indent="457200" algn="l" defTabSz="914400">
              <a:lnSpc>
                <a:spcPts val="3005"/>
              </a:lnSpc>
              <a:spcBef>
                <a:spcPts val="0"/>
              </a:spcBef>
              <a:spcAft>
                <a:spcPts val="0"/>
              </a:spcAft>
            </a:pPr>
            <a:endPar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a:p>
            <a:pPr indent="457200" algn="l" defTabSz="914400">
              <a:lnSpc>
                <a:spcPts val="3005"/>
              </a:lnSpc>
              <a:spcBef>
                <a:spcPts val="0"/>
              </a:spcBef>
              <a:spcAft>
                <a:spcPts val="0"/>
              </a:spcAft>
            </a:pPr>
            <a:r>
              <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只要金融冲击驱动名义汇率，而 </a:t>
            </a:r>
            <a:r>
              <a:rPr lang="en-US" altLang="zh-CN"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CPI </a:t>
            </a:r>
            <a:r>
              <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因本土偏好和货币政策相对</a:t>
            </a:r>
            <a:r>
              <a:rPr lang="en-US" altLang="zh-CN"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 </a:t>
            </a:r>
            <a:r>
              <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稳定，实际汇率就会跟着名义汇率长期波动</a:t>
            </a:r>
            <a:endParaRPr lang="zh-CN" altLang="en-US" sz="1800" kern="0">
              <a:solidFill>
                <a:schemeClr val="tx1"/>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p:txBody>
      </p:sp>
      <p:sp>
        <p:nvSpPr>
          <p:cNvPr id="58" name="文本框 57"/>
          <p:cNvSpPr txBox="1"/>
          <p:nvPr/>
        </p:nvSpPr>
        <p:spPr>
          <a:xfrm>
            <a:off x="11353800" y="2091055"/>
            <a:ext cx="6096000" cy="647700"/>
          </a:xfrm>
          <a:prstGeom prst="rect">
            <a:avLst/>
          </a:prstGeom>
          <a:noFill/>
        </p:spPr>
        <p:txBody>
          <a:bodyPr wrap="square" rtlCol="0">
            <a:noAutofit/>
          </a:bodyPr>
          <a:p>
            <a:pPr defTabSz="914400">
              <a:spcBef>
                <a:spcPts val="0"/>
              </a:spcBef>
              <a:spcAft>
                <a:spcPts val="0"/>
              </a:spcAft>
            </a:pPr>
            <a:r>
              <a:rPr lang="zh-CN" altLang="en-US" sz="28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文章还讨论了不同口径的实际汇率：</a:t>
            </a:r>
            <a:endParaRPr lang="zh-CN" altLang="en-US" sz="28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r>
              <a:rPr lang="zh-CN" altLang="en-US" sz="28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基于生产者价格和基于工资的实际汇率如下：</a:t>
            </a:r>
            <a:endParaRPr lang="zh-CN" altLang="en-US" sz="28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pic>
        <p:nvPicPr>
          <p:cNvPr id="60" name="图片 59"/>
          <p:cNvPicPr>
            <a:picLocks noChangeAspect="1"/>
          </p:cNvPicPr>
          <p:nvPr/>
        </p:nvPicPr>
        <p:blipFill>
          <a:blip r:embed="rId15"/>
          <a:stretch>
            <a:fillRect/>
          </a:stretch>
        </p:blipFill>
        <p:spPr>
          <a:xfrm>
            <a:off x="11296015" y="3766185"/>
            <a:ext cx="5767070" cy="1658620"/>
          </a:xfrm>
          <a:prstGeom prst="rect">
            <a:avLst/>
          </a:prstGeom>
        </p:spPr>
      </p:pic>
      <p:grpSp>
        <p:nvGrpSpPr>
          <p:cNvPr id="62" name="Group 13"/>
          <p:cNvGrpSpPr/>
          <p:nvPr/>
        </p:nvGrpSpPr>
        <p:grpSpPr>
          <a:xfrm rot="0">
            <a:off x="8153350" y="6367027"/>
            <a:ext cx="861691" cy="861691"/>
            <a:chOff x="0" y="0"/>
            <a:chExt cx="812800" cy="812800"/>
          </a:xfrm>
        </p:grpSpPr>
        <p:sp>
          <p:nvSpPr>
            <p:cNvPr id="63"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1F0"/>
            </a:solidFill>
            <a:ln w="19050" cap="sq">
              <a:solidFill>
                <a:srgbClr val="A8896F"/>
              </a:solidFill>
              <a:prstDash val="solid"/>
              <a:miter/>
            </a:ln>
          </p:spPr>
        </p:sp>
        <p:sp>
          <p:nvSpPr>
            <p:cNvPr id="64" name="TextBox 15"/>
            <p:cNvSpPr txBox="1"/>
            <p:nvPr/>
          </p:nvSpPr>
          <p:spPr>
            <a:xfrm>
              <a:off x="76200" y="28575"/>
              <a:ext cx="660400" cy="708025"/>
            </a:xfrm>
            <a:prstGeom prst="rect">
              <a:avLst/>
            </a:prstGeom>
          </p:spPr>
          <p:txBody>
            <a:bodyPr lIns="40226" tIns="40226" rIns="40226" bIns="40226"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61" name="Freeform 16"/>
          <p:cNvSpPr/>
          <p:nvPr/>
        </p:nvSpPr>
        <p:spPr>
          <a:xfrm>
            <a:off x="8382091" y="6591258"/>
            <a:ext cx="413100" cy="410690"/>
          </a:xfrm>
          <a:custGeom>
            <a:avLst/>
            <a:gdLst/>
            <a:ahLst/>
            <a:cxnLst/>
            <a:rect l="l" t="t" r="r" b="b"/>
            <a:pathLst>
              <a:path w="413100" h="410690">
                <a:moveTo>
                  <a:pt x="0" y="0"/>
                </a:moveTo>
                <a:lnTo>
                  <a:pt x="413100" y="0"/>
                </a:lnTo>
                <a:lnTo>
                  <a:pt x="413100" y="410690"/>
                </a:lnTo>
                <a:lnTo>
                  <a:pt x="0" y="410690"/>
                </a:lnTo>
                <a:lnTo>
                  <a:pt x="0" y="0"/>
                </a:lnTo>
                <a:close/>
              </a:path>
            </a:pathLst>
          </a:custGeom>
          <a:blipFill>
            <a:blip r:embed="rId16"/>
            <a:stretch>
              <a:fillRect/>
            </a:stretch>
          </a:blipFill>
        </p:spPr>
      </p:sp>
      <p:sp>
        <p:nvSpPr>
          <p:cNvPr id="67" name="文本框 66"/>
          <p:cNvSpPr txBox="1"/>
          <p:nvPr/>
        </p:nvSpPr>
        <p:spPr>
          <a:xfrm>
            <a:off x="9370695" y="7272020"/>
            <a:ext cx="8079105" cy="1917700"/>
          </a:xfrm>
          <a:prstGeom prst="rect">
            <a:avLst/>
          </a:prstGeom>
          <a:noFill/>
        </p:spPr>
        <p:txBody>
          <a:bodyPr wrap="square" rtlCol="0">
            <a:noAutofit/>
          </a:bodyPr>
          <a:p>
            <a:pPr defTabSz="914400">
              <a:spcBef>
                <a:spcPts val="0"/>
              </a:spcBef>
              <a:spcAft>
                <a:spcPts val="0"/>
              </a:spcAft>
            </a:pP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所以 </a:t>
            </a:r>
            <a:r>
              <a:rPr lang="en-US" altLang="zh-CN"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CPI </a:t>
            </a: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口径和 </a:t>
            </a:r>
            <a:r>
              <a:rPr lang="en-US" altLang="zh-CN"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PPI </a:t>
            </a: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口径实际汇率高度同步。如果主要冲击是金融冲击，而不是生产率冲击，因此工资口径实际汇率也会和名义汇率同步。</a:t>
            </a:r>
            <a:endPar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endPar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这就是 </a:t>
            </a:r>
            <a:r>
              <a:rPr lang="en-US" altLang="zh-CN"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Proposition 2 </a:t>
            </a: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的核心含义：金融冲击 + </a:t>
            </a:r>
            <a:r>
              <a:rPr lang="en-US" altLang="zh-CN"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home bias + </a:t>
            </a:r>
            <a:r>
              <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稳定通胀的货币政策，可以让所有实际汇率都像名义汇率一样持久、波动大、接近随机游走。</a:t>
            </a:r>
            <a:endParaRPr lang="zh-CN" altLang="en-US" sz="20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7261"/>
            <a:ext cx="18288000" cy="8803158"/>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914400">
                <a:lnSpc>
                  <a:spcPts val="2660"/>
                </a:lnSpc>
                <a:spcBef>
                  <a:spcPts val="0"/>
                </a:spcBef>
                <a:spcAft>
                  <a:spcPts val="0"/>
                </a:spcAft>
              </a:pPr>
              <a:endParaRPr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5" name="Freeform 5"/>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8" name="TextBox 8"/>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914400">
                <a:lnSpc>
                  <a:spcPts val="2660"/>
                </a:lnSpc>
                <a:spcBef>
                  <a:spcPts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16" name="Group 16"/>
          <p:cNvGrpSpPr/>
          <p:nvPr>
            <p:custDataLst>
              <p:tags r:id="rId3"/>
            </p:custDataLst>
          </p:nvPr>
        </p:nvGrpSpPr>
        <p:grpSpPr>
          <a:xfrm>
            <a:off x="762145" y="2163873"/>
            <a:ext cx="7000861" cy="2263365"/>
            <a:chOff x="0" y="0"/>
            <a:chExt cx="1843848" cy="596113"/>
          </a:xfrm>
        </p:grpSpPr>
        <p:sp>
          <p:nvSpPr>
            <p:cNvPr id="17" name="Freeform 17"/>
            <p:cNvSpPr/>
            <p:nvPr>
              <p:custDataLst>
                <p:tags r:id="rId4"/>
              </p:custDataLst>
            </p:nvPr>
          </p:nvSpPr>
          <p:spPr>
            <a:xfrm>
              <a:off x="0" y="0"/>
              <a:ext cx="1843848" cy="596113"/>
            </a:xfrm>
            <a:custGeom>
              <a:avLst/>
              <a:gdLst/>
              <a:ahLst/>
              <a:cxnLst/>
              <a:rect l="l" t="t" r="r" b="b"/>
              <a:pathLst>
                <a:path w="1843848" h="596113">
                  <a:moveTo>
                    <a:pt x="0" y="0"/>
                  </a:moveTo>
                  <a:lnTo>
                    <a:pt x="1843848" y="0"/>
                  </a:lnTo>
                  <a:lnTo>
                    <a:pt x="1843848" y="596113"/>
                  </a:lnTo>
                  <a:lnTo>
                    <a:pt x="0" y="596113"/>
                  </a:lnTo>
                  <a:close/>
                </a:path>
              </a:pathLst>
            </a:custGeom>
            <a:solidFill>
              <a:srgbClr val="FAF5EF">
                <a:alpha val="60000"/>
              </a:srgbClr>
            </a:solidFill>
          </p:spPr>
        </p:sp>
        <p:sp>
          <p:nvSpPr>
            <p:cNvPr id="18" name="TextBox 18"/>
            <p:cNvSpPr txBox="1"/>
            <p:nvPr/>
          </p:nvSpPr>
          <p:spPr>
            <a:xfrm>
              <a:off x="0" y="-38100"/>
              <a:ext cx="1843848" cy="634213"/>
            </a:xfrm>
            <a:prstGeom prst="rect">
              <a:avLst/>
            </a:prstGeom>
          </p:spPr>
          <p:txBody>
            <a:bodyPr lIns="50800" tIns="50800" rIns="50800" bIns="50800" rtlCol="0" anchor="ctr"/>
            <a:lstStyle/>
            <a:p>
              <a:pPr algn="ctr" defTabSz="914400">
                <a:lnSpc>
                  <a:spcPts val="2660"/>
                </a:lnSpc>
                <a:spcBef>
                  <a:spcPct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grpSp>
        <p:nvGrpSpPr>
          <p:cNvPr id="19" name="Group 19"/>
          <p:cNvGrpSpPr/>
          <p:nvPr>
            <p:custDataLst>
              <p:tags r:id="rId5"/>
            </p:custDataLst>
          </p:nvPr>
        </p:nvGrpSpPr>
        <p:grpSpPr>
          <a:xfrm>
            <a:off x="9220070" y="2163873"/>
            <a:ext cx="7000861" cy="2263365"/>
            <a:chOff x="0" y="0"/>
            <a:chExt cx="1843848" cy="596113"/>
          </a:xfrm>
        </p:grpSpPr>
        <p:sp>
          <p:nvSpPr>
            <p:cNvPr id="20" name="Freeform 20"/>
            <p:cNvSpPr/>
            <p:nvPr>
              <p:custDataLst>
                <p:tags r:id="rId6"/>
              </p:custDataLst>
            </p:nvPr>
          </p:nvSpPr>
          <p:spPr>
            <a:xfrm>
              <a:off x="0" y="0"/>
              <a:ext cx="1843848" cy="596113"/>
            </a:xfrm>
            <a:custGeom>
              <a:avLst/>
              <a:gdLst/>
              <a:ahLst/>
              <a:cxnLst/>
              <a:rect l="l" t="t" r="r" b="b"/>
              <a:pathLst>
                <a:path w="1843848" h="596113">
                  <a:moveTo>
                    <a:pt x="0" y="0"/>
                  </a:moveTo>
                  <a:lnTo>
                    <a:pt x="1843848" y="0"/>
                  </a:lnTo>
                  <a:lnTo>
                    <a:pt x="1843848" y="596113"/>
                  </a:lnTo>
                  <a:lnTo>
                    <a:pt x="0" y="596113"/>
                  </a:lnTo>
                  <a:close/>
                </a:path>
              </a:pathLst>
            </a:custGeom>
            <a:solidFill>
              <a:srgbClr val="5B3E32">
                <a:alpha val="60000"/>
              </a:srgbClr>
            </a:solidFill>
          </p:spPr>
        </p:sp>
        <p:sp>
          <p:nvSpPr>
            <p:cNvPr id="21" name="TextBox 21"/>
            <p:cNvSpPr txBox="1"/>
            <p:nvPr/>
          </p:nvSpPr>
          <p:spPr>
            <a:xfrm>
              <a:off x="0" y="-38100"/>
              <a:ext cx="1843848" cy="634213"/>
            </a:xfrm>
            <a:prstGeom prst="rect">
              <a:avLst/>
            </a:prstGeom>
          </p:spPr>
          <p:txBody>
            <a:bodyPr lIns="50800" tIns="50800" rIns="50800" bIns="50800" rtlCol="0" anchor="ctr"/>
            <a:lstStyle/>
            <a:p>
              <a:pPr algn="ctr" defTabSz="914400">
                <a:lnSpc>
                  <a:spcPts val="2660"/>
                </a:lnSpc>
                <a:spcBef>
                  <a:spcPct val="0"/>
                </a:spcBef>
                <a:spcAft>
                  <a:spcPts val="0"/>
                </a:spcAft>
              </a:pPr>
              <a:endParaRPr sz="1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grpSp>
      <p:sp>
        <p:nvSpPr>
          <p:cNvPr id="22" name="TextBox 22"/>
          <p:cNvSpPr txBox="1"/>
          <p:nvPr/>
        </p:nvSpPr>
        <p:spPr>
          <a:xfrm>
            <a:off x="-76200" y="318770"/>
            <a:ext cx="11813540" cy="1038225"/>
          </a:xfrm>
          <a:prstGeom prst="rect">
            <a:avLst/>
          </a:prstGeom>
        </p:spPr>
        <p:txBody>
          <a:bodyPr lIns="0" tIns="0" rIns="0" bIns="0" rtlCol="0" anchor="t">
            <a:noAutofit/>
          </a:bodyPr>
          <a:lstStyle/>
          <a:p>
            <a:pPr algn="ctr" defTabSz="914400">
              <a:lnSpc>
                <a:spcPts val="8400"/>
              </a:lnSpc>
              <a:spcBef>
                <a:spcPts val="0"/>
              </a:spcBef>
              <a:spcAft>
                <a:spcPts val="0"/>
              </a:spcAft>
            </a:pPr>
            <a:r>
              <a:rPr 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3.4</a:t>
            </a:r>
            <a:r>
              <a:rPr lang="zh-CN" alt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rPr>
              <a:t>机制对比：金融冲击与实体冲击的传导差异</a:t>
            </a:r>
            <a:endParaRPr lang="zh-CN" altLang="en-US" sz="4000" b="1" kern="0" spc="221">
              <a:solidFill>
                <a:srgbClr val="5B3E32"/>
              </a:solidFill>
              <a:latin typeface="Arial" panose="020B0604020202020204" pitchFamily="34" charset="0"/>
              <a:ea typeface="黑体" panose="02010609060101010101" charset="-122"/>
              <a:cs typeface="思源宋体 Bold" panose="02020700000000000000" charset="-122"/>
              <a:sym typeface="思源宋体 Bold" panose="02020700000000000000" charset="-122"/>
            </a:endParaRPr>
          </a:p>
        </p:txBody>
      </p:sp>
      <p:sp>
        <p:nvSpPr>
          <p:cNvPr id="24" name="TextBox 24"/>
          <p:cNvSpPr txBox="1"/>
          <p:nvPr>
            <p:custDataLst>
              <p:tags r:id="rId7"/>
            </p:custDataLst>
          </p:nvPr>
        </p:nvSpPr>
        <p:spPr>
          <a:xfrm>
            <a:off x="838200" y="2247900"/>
            <a:ext cx="2101215" cy="553720"/>
          </a:xfrm>
          <a:prstGeom prst="rect">
            <a:avLst/>
          </a:prstGeom>
        </p:spPr>
        <p:txBody>
          <a:bodyPr wrap="square" lIns="0" tIns="0" rIns="0" bIns="0" rtlCol="0" anchor="t">
            <a:spAutoFit/>
          </a:bodyPr>
          <a:lstStyle/>
          <a:p>
            <a:pPr algn="l" defTabSz="914400">
              <a:lnSpc>
                <a:spcPts val="4320"/>
              </a:lnSpc>
              <a:spcBef>
                <a:spcPts val="0"/>
              </a:spcBef>
              <a:spcAft>
                <a:spcPts val="0"/>
              </a:spcAft>
            </a:pPr>
            <a:r>
              <a:rPr lang="zh-CN" altLang="en-US" sz="3600" kern="0" spc="359">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金融冲击</a:t>
            </a:r>
            <a:endParaRPr lang="zh-CN" altLang="en-US" sz="3600" kern="0" spc="359">
              <a:solidFill>
                <a:srgbClr val="5B3E32"/>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p:txBody>
      </p:sp>
      <p:sp>
        <p:nvSpPr>
          <p:cNvPr id="26" name="TextBox 26"/>
          <p:cNvSpPr txBox="1"/>
          <p:nvPr>
            <p:custDataLst>
              <p:tags r:id="rId8"/>
            </p:custDataLst>
          </p:nvPr>
        </p:nvSpPr>
        <p:spPr>
          <a:xfrm>
            <a:off x="9269479" y="2328770"/>
            <a:ext cx="6181952" cy="553720"/>
          </a:xfrm>
          <a:prstGeom prst="rect">
            <a:avLst/>
          </a:prstGeom>
        </p:spPr>
        <p:txBody>
          <a:bodyPr lIns="0" tIns="0" rIns="0" bIns="0" rtlCol="0" anchor="t">
            <a:spAutoFit/>
          </a:bodyPr>
          <a:lstStyle/>
          <a:p>
            <a:pPr algn="l" defTabSz="914400">
              <a:lnSpc>
                <a:spcPts val="4320"/>
              </a:lnSpc>
              <a:spcBef>
                <a:spcPts val="0"/>
              </a:spcBef>
              <a:spcAft>
                <a:spcPts val="0"/>
              </a:spcAft>
            </a:pPr>
            <a:r>
              <a:rPr lang="zh-CN" altLang="en-US" sz="3600" kern="0" spc="359">
                <a:solidFill>
                  <a:srgbClr val="FFFFFF"/>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rPr>
              <a:t>实体冲击</a:t>
            </a:r>
            <a:endParaRPr lang="zh-CN" altLang="en-US" sz="3600" kern="0" spc="359">
              <a:solidFill>
                <a:srgbClr val="FFFFFF"/>
              </a:solidFill>
              <a:latin typeface="Times New Roman" panose="02020603050405020304" pitchFamily="18" charset="0"/>
              <a:ea typeface="宋体" panose="02010600030101010101" pitchFamily="2" charset="-122"/>
              <a:cs typeface="思源宋体" panose="02020400000000000000" charset="-122"/>
              <a:sym typeface="思源宋体" panose="02020400000000000000" charset="-122"/>
            </a:endParaRPr>
          </a:p>
        </p:txBody>
      </p:sp>
      <p:sp>
        <p:nvSpPr>
          <p:cNvPr id="28" name="Freeform 28"/>
          <p:cNvSpPr/>
          <p:nvPr/>
        </p:nvSpPr>
        <p:spPr>
          <a:xfrm>
            <a:off x="-464336" y="7239276"/>
            <a:ext cx="3986413" cy="2818481"/>
          </a:xfrm>
          <a:custGeom>
            <a:avLst/>
            <a:gdLst/>
            <a:ahLst/>
            <a:cxnLst/>
            <a:rect l="l" t="t" r="r" b="b"/>
            <a:pathLst>
              <a:path w="3986413" h="2818481">
                <a:moveTo>
                  <a:pt x="0" y="0"/>
                </a:moveTo>
                <a:lnTo>
                  <a:pt x="3986413" y="0"/>
                </a:lnTo>
                <a:lnTo>
                  <a:pt x="3986413" y="2818481"/>
                </a:lnTo>
                <a:lnTo>
                  <a:pt x="0" y="2818481"/>
                </a:lnTo>
                <a:lnTo>
                  <a:pt x="0" y="0"/>
                </a:lnTo>
                <a:close/>
              </a:path>
            </a:pathLst>
          </a:custGeom>
          <a:blipFill>
            <a:blip r:embed="rId9"/>
            <a:stretch>
              <a:fillRect/>
            </a:stretch>
          </a:blipFill>
        </p:spPr>
      </p:sp>
      <p:sp>
        <p:nvSpPr>
          <p:cNvPr id="36" name="文本框 35"/>
          <p:cNvSpPr txBox="1"/>
          <p:nvPr>
            <p:custDataLst>
              <p:tags r:id="rId10"/>
            </p:custDataLst>
          </p:nvPr>
        </p:nvSpPr>
        <p:spPr>
          <a:xfrm>
            <a:off x="9269730" y="2905125"/>
            <a:ext cx="6096000" cy="4154170"/>
          </a:xfrm>
          <a:prstGeom prst="rect">
            <a:avLst/>
          </a:prstGeom>
          <a:noFill/>
        </p:spPr>
        <p:txBody>
          <a:bodyPr wrap="square" rtlCol="0">
            <a:spAutoFit/>
          </a:bodyPr>
          <a:lstStyle/>
          <a:p>
            <a:pPr indent="457200" defTabSz="914400">
              <a:spcBef>
                <a:spcPts val="0"/>
              </a:spcBef>
              <a:spcAft>
                <a:spcPts val="0"/>
              </a:spcAft>
            </a:pPr>
            <a:r>
              <a:rPr lang="zh-CN" altLang="en-US" sz="2400" kern="0">
                <a:solidFill>
                  <a:schemeClr val="bg2"/>
                </a:solidFill>
                <a:latin typeface="Times New Roman" panose="02020603050405020304" pitchFamily="18" charset="0"/>
                <a:ea typeface="宋体" panose="02010600030101010101" pitchFamily="2" charset="-122"/>
                <a:cs typeface="Arial" panose="020B0604020202020204"/>
                <a:sym typeface="Arial" panose="020B0604020202020204"/>
              </a:rPr>
              <a:t>生产率冲击直接进入生产函数，改变边际成本，进而改变企业定价，劳动力需求，家庭消费</a:t>
            </a:r>
            <a:endPar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indent="457200"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indent="457200"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indent="457200" defTabSz="914400">
              <a:spcBef>
                <a:spcPts val="0"/>
              </a:spcBef>
              <a:spcAft>
                <a:spcPts val="0"/>
              </a:spcAft>
            </a:pP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生产率冲击通过实际收入变化直接影响本国消费（例如生产率提高→收入提高→消费增加），这个效应与 </a:t>
            </a:r>
            <a:r>
              <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γ</a:t>
            </a: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无关，量级与汇率变动相当。</a:t>
            </a: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indent="457200" defTabSz="914400">
              <a:spcBef>
                <a:spcPts val="0"/>
              </a:spcBef>
              <a:spcAft>
                <a:spcPts val="0"/>
              </a:spcAft>
            </a:pP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因此，实体冲击下，汇率和宏观变量会同向大幅波动，无法产生“脱钩”。</a:t>
            </a: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
        <p:nvSpPr>
          <p:cNvPr id="38" name="文本框 37"/>
          <p:cNvSpPr txBox="1"/>
          <p:nvPr>
            <p:custDataLst>
              <p:tags r:id="rId11"/>
            </p:custDataLst>
          </p:nvPr>
        </p:nvSpPr>
        <p:spPr>
          <a:xfrm>
            <a:off x="762000" y="3009900"/>
            <a:ext cx="6096000" cy="1498600"/>
          </a:xfrm>
          <a:prstGeom prst="rect">
            <a:avLst/>
          </a:prstGeom>
          <a:noFill/>
        </p:spPr>
        <p:txBody>
          <a:bodyPr wrap="square" rtlCol="0">
            <a:noAutofit/>
          </a:bodyPr>
          <a:lstStyle/>
          <a:p>
            <a:pPr indent="457200" defTabSz="914400">
              <a:spcBef>
                <a:spcPts val="0"/>
              </a:spcBef>
              <a:spcAft>
                <a:spcPts val="0"/>
              </a:spcAft>
            </a:pPr>
            <a:r>
              <a:rPr lang="zh-CN" altLang="en-US" sz="2400" b="1"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影响金融市场</a:t>
            </a: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，改变预期汇率和利率差。汇率作为资产价格，立即对持久冲击做出“跳跃式”反应。</a:t>
            </a:r>
            <a:endPar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关键：金融冲击不进入生产，效用函数，不进入劳动市场，</a:t>
            </a:r>
            <a:r>
              <a:rPr lang="zh-CN" altLang="en-US" sz="2400" b="1"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不改变生产率、不改变劳动供给、不改变生产边际成本。它对实体经济的唯一影响渠道是 “支出转换效应”（汇率贬值使外国商品变贵，需求转向本国商品）</a:t>
            </a: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a:t>
            </a: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endPar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a:p>
            <a:pPr defTabSz="914400">
              <a:spcBef>
                <a:spcPts val="0"/>
              </a:spcBef>
              <a:spcAft>
                <a:spcPts val="0"/>
              </a:spcAft>
            </a:pP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 又因为本土偏好（小 </a:t>
            </a:r>
            <a:r>
              <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γ）</a:t>
            </a: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，支出转换效应“稀释”到几乎为零，从而产生</a:t>
            </a:r>
            <a:r>
              <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a:t>
            </a:r>
            <a:r>
              <a:rPr lang="zh-CN" altLang="en-US"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脱钩</a:t>
            </a:r>
            <a:r>
              <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rPr>
              <a:t>”</a:t>
            </a:r>
            <a:endParaRPr lang="en-US" altLang="zh-CN" sz="2400" kern="0">
              <a:solidFill>
                <a:srgbClr val="000000"/>
              </a:solidFill>
              <a:latin typeface="Times New Roman" panose="02020603050405020304" pitchFamily="18" charset="0"/>
              <a:ea typeface="宋体" panose="02010600030101010101" pitchFamily="2" charset="-122"/>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25400" y="8229600"/>
            <a:ext cx="8267700" cy="3708400"/>
          </a:xfrm>
          <a:prstGeom prst="rect">
            <a:avLst/>
          </a:prstGeom>
          <a:noFill/>
          <a:ln w="25400" cap="flat" cmpd="sng">
            <a:noFill/>
            <a:prstDash val="solid"/>
            <a:round/>
          </a:ln>
        </p:spPr>
      </p:pic>
      <p:sp>
        <p:nvSpPr>
          <p:cNvPr id="3" name="Freeform 3"/>
          <p:cNvSpPr/>
          <p:nvPr/>
        </p:nvSpPr>
        <p:spPr>
          <a:xfrm>
            <a:off x="0" y="1005840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srcRect/>
          <a:stretch>
            <a:fillRect/>
          </a:stretch>
        </p:blipFill>
        <p:spPr>
          <a:xfrm rot="10800000">
            <a:off x="10020300" y="-1181100"/>
            <a:ext cx="8267700" cy="3708400"/>
          </a:xfrm>
          <a:prstGeom prst="rect">
            <a:avLst/>
          </a:prstGeom>
          <a:noFill/>
          <a:ln w="25400" cap="flat" cmpd="sng">
            <a:noFill/>
            <a:prstDash val="solid"/>
            <a:round/>
          </a:ln>
        </p:spPr>
      </p:pic>
      <p:sp>
        <p:nvSpPr>
          <p:cNvPr id="5" name="Freeform 5"/>
          <p:cNvSpPr/>
          <p:nvPr/>
        </p:nvSpPr>
        <p:spPr>
          <a:xfrm>
            <a:off x="0" y="1943100"/>
            <a:ext cx="18287996" cy="6292940"/>
          </a:xfrm>
          <a:custGeom>
            <a:avLst/>
            <a:gdLst/>
            <a:ahLst/>
            <a:cxnLst/>
            <a:rect l="l" t="t" r="r" b="b"/>
            <a:pathLst>
              <a:path w="18287996" h="6292940">
                <a:moveTo>
                  <a:pt x="0" y="0"/>
                </a:moveTo>
                <a:lnTo>
                  <a:pt x="18287996" y="0"/>
                </a:lnTo>
                <a:lnTo>
                  <a:pt x="18287996" y="6292940"/>
                </a:lnTo>
                <a:lnTo>
                  <a:pt x="0" y="6292940"/>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6" name="Connector 6"/>
          <p:cNvCxnSpPr/>
          <p:nvPr/>
        </p:nvCxnSpPr>
        <p:spPr>
          <a:xfrm>
            <a:off x="0" y="82296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cxnSp>
        <p:nvCxnSpPr>
          <p:cNvPr id="7" name="Connector 7"/>
          <p:cNvCxnSpPr/>
          <p:nvPr/>
        </p:nvCxnSpPr>
        <p:spPr>
          <a:xfrm>
            <a:off x="0" y="81534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sp>
        <p:nvSpPr>
          <p:cNvPr id="8" name="Freeform 8"/>
          <p:cNvSpPr/>
          <p:nvPr/>
        </p:nvSpPr>
        <p:spPr>
          <a:xfrm>
            <a:off x="0" y="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320800" y="2921000"/>
            <a:ext cx="15646400" cy="1397000"/>
          </a:xfrm>
          <a:prstGeom prst="rect">
            <a:avLst/>
          </a:prstGeom>
          <a:noFill/>
          <a:ln w="19050" cap="flat" cmpd="sng">
            <a:noFill/>
            <a:prstDash val="solid"/>
            <a:round/>
          </a:ln>
        </p:spPr>
        <p:txBody>
          <a:bodyPr vert="horz" wrap="square" lIns="0" tIns="0" rIns="0" bIns="0" rtlCol="0" anchor="ctr" anchorCtr="0"/>
          <a:lstStyle/>
          <a:p>
            <a:pPr marL="0" indent="0" algn="ctr">
              <a:lnSpc>
                <a:spcPct val="100000"/>
              </a:lnSpc>
              <a:defRPr/>
            </a:pPr>
            <a:r>
              <a:rPr lang="en-US" sz="5600" b="1" i="0" u="none" strike="noStrike" spc="200">
                <a:solidFill>
                  <a:srgbClr val="5B3E32"/>
                </a:solidFill>
                <a:latin typeface="Noto Serif SC Bold"/>
                <a:ea typeface="Noto Serif SC Bold"/>
                <a:cs typeface="Noto Serif SC Bold"/>
                <a:sym typeface="Noto Serif SC Bold"/>
              </a:rPr>
              <a:t>研究背景：汇率脱节的典型事实特征梳理</a:t>
            </a:r>
            <a:endParaRPr lang="en-US" sz="1100"/>
          </a:p>
        </p:txBody>
      </p:sp>
      <p:sp>
        <p:nvSpPr>
          <p:cNvPr id="10" name="AutoShape 10"/>
          <p:cNvSpPr/>
          <p:nvPr/>
        </p:nvSpPr>
        <p:spPr>
          <a:xfrm>
            <a:off x="1320800" y="4381500"/>
            <a:ext cx="15646400" cy="635000"/>
          </a:xfrm>
          <a:prstGeom prst="rect">
            <a:avLst/>
          </a:prstGeom>
          <a:noFill/>
          <a:ln w="19050" cap="flat" cmpd="sng">
            <a:noFill/>
            <a:prstDash val="solid"/>
            <a:round/>
          </a:ln>
        </p:spPr>
        <p:txBody>
          <a:bodyPr vert="horz" wrap="square" lIns="0" tIns="0" rIns="0" bIns="0" rtlCol="0" anchor="t" anchorCtr="0"/>
          <a:lstStyle/>
          <a:p>
            <a:pPr marL="0" indent="0" algn="ctr">
              <a:lnSpc>
                <a:spcPct val="100000"/>
              </a:lnSpc>
              <a:defRPr/>
            </a:pPr>
            <a:r>
              <a:rPr lang="en-US" sz="2000" b="0" i="0" u="none" strike="noStrike" spc="100">
                <a:solidFill>
                  <a:srgbClr val="A8896F"/>
                </a:solidFill>
                <a:latin typeface="Abhaya Libre"/>
                <a:ea typeface="Abhaya Libre"/>
                <a:cs typeface="Abhaya Libre"/>
                <a:sym typeface="Abhaya Libre"/>
              </a:rPr>
              <a:t>Research Background: Stylized Facts of Exchange Rate Disconnect Puzzle</a:t>
            </a:r>
            <a:endParaRPr lang="en-US" sz="1100"/>
          </a:p>
        </p:txBody>
      </p:sp>
      <p:sp>
        <p:nvSpPr>
          <p:cNvPr id="11" name="AutoShape 11"/>
          <p:cNvSpPr/>
          <p:nvPr/>
        </p:nvSpPr>
        <p:spPr>
          <a:xfrm>
            <a:off x="3432175" y="5016500"/>
            <a:ext cx="13970000" cy="1016000"/>
          </a:xfrm>
          <a:prstGeom prst="rect">
            <a:avLst/>
          </a:prstGeom>
          <a:noFill/>
          <a:ln w="19050" cap="flat" cmpd="sng">
            <a:noFill/>
            <a:prstDash val="solid"/>
            <a:round/>
          </a:ln>
        </p:spPr>
        <p:txBody>
          <a:bodyPr vert="horz" wrap="square" lIns="0" tIns="0" rIns="0" bIns="0" rtlCol="0" anchor="t" anchorCtr="0"/>
          <a:lstStyle/>
          <a:p>
            <a:pPr marL="342900" indent="-342900" algn="l" eaLnBrk="1" fontAlgn="auto" latinLnBrk="0" hangingPunct="1">
              <a:lnSpc>
                <a:spcPct val="200000"/>
              </a:lnSpc>
              <a:buFont typeface="Arial" panose="020B0604020202020204" pitchFamily="34" charset="0"/>
              <a:buChar char="•"/>
              <a:defRPr/>
            </a:pPr>
            <a:r>
              <a:rPr lang="zh-CN" altLang="en-US" sz="2400">
                <a:solidFill>
                  <a:schemeClr val="accent2">
                    <a:lumMod val="50000"/>
                  </a:schemeClr>
                </a:solidFill>
                <a:latin typeface="Noto Sans SC" panose="020B0200000000000000" charset="-122"/>
                <a:ea typeface="Noto Sans SC" panose="020B0200000000000000" charset="-122"/>
              </a:rPr>
              <a:t>均衡汇率动态是国际宏观经济学的基础议题，是所有开放经济模型的核心价格变量</a:t>
            </a:r>
            <a:endParaRPr lang="zh-CN" altLang="en-US" sz="2400">
              <a:solidFill>
                <a:schemeClr val="accent2">
                  <a:lumMod val="50000"/>
                </a:schemeClr>
              </a:solidFill>
              <a:latin typeface="Noto Sans SC" panose="020B0200000000000000" charset="-122"/>
              <a:ea typeface="Noto Sans SC" panose="020B0200000000000000" charset="-122"/>
            </a:endParaRPr>
          </a:p>
          <a:p>
            <a:pPr marL="342900" indent="-342900" algn="l" eaLnBrk="1" fontAlgn="auto" latinLnBrk="0" hangingPunct="1">
              <a:lnSpc>
                <a:spcPct val="200000"/>
              </a:lnSpc>
              <a:buFont typeface="Arial" panose="020B0604020202020204" pitchFamily="34" charset="0"/>
              <a:buChar char="•"/>
              <a:defRPr/>
            </a:pPr>
            <a:r>
              <a:rPr lang="zh-CN" altLang="en-US" sz="2400">
                <a:solidFill>
                  <a:schemeClr val="accent2">
                    <a:lumMod val="50000"/>
                  </a:schemeClr>
                </a:solidFill>
                <a:latin typeface="Noto Sans SC" panose="020B0200000000000000" charset="-122"/>
                <a:ea typeface="Noto Sans SC" panose="020B0200000000000000" charset="-122"/>
              </a:rPr>
              <a:t>现实中汇率与宏观基本面长期脱节，是领域内最持久、最具挑战性的经典谜题</a:t>
            </a:r>
            <a:endParaRPr lang="zh-CN" altLang="en-US" sz="2400">
              <a:solidFill>
                <a:schemeClr val="accent2">
                  <a:lumMod val="50000"/>
                </a:schemeClr>
              </a:solidFill>
              <a:latin typeface="Noto Sans SC" panose="020B0200000000000000" charset="-122"/>
              <a:ea typeface="Noto Sans SC" panose="020B0200000000000000" charset="-122"/>
            </a:endParaRPr>
          </a:p>
          <a:p>
            <a:pPr marL="342900" indent="-342900" algn="l" eaLnBrk="1" fontAlgn="auto" latinLnBrk="0" hangingPunct="1">
              <a:lnSpc>
                <a:spcPct val="200000"/>
              </a:lnSpc>
              <a:buFont typeface="Arial" panose="020B0604020202020204" pitchFamily="34" charset="0"/>
              <a:buChar char="•"/>
              <a:defRPr/>
            </a:pPr>
            <a:r>
              <a:rPr lang="zh-CN" altLang="en-US" sz="2400">
                <a:solidFill>
                  <a:schemeClr val="accent2">
                    <a:lumMod val="50000"/>
                  </a:schemeClr>
                </a:solidFill>
                <a:latin typeface="Noto Sans SC" panose="020B0200000000000000" charset="-122"/>
                <a:ea typeface="Noto Sans SC" panose="020B0200000000000000" charset="-122"/>
              </a:rPr>
              <a:t>狭义脱钩：汇率与宏观总量相关性极弱；广义脱钩嵌套五大经典经验悖论</a:t>
            </a:r>
            <a:endParaRPr lang="zh-CN" altLang="en-US" sz="2400">
              <a:solidFill>
                <a:schemeClr val="accent2">
                  <a:lumMod val="50000"/>
                </a:schemeClr>
              </a:solidFill>
              <a:latin typeface="Noto Sans SC" panose="020B0200000000000000" charset="-122"/>
              <a:ea typeface="Noto Sans SC" panose="020B0200000000000000" charset="-122"/>
            </a:endParaRPr>
          </a:p>
        </p:txBody>
      </p:sp>
      <p:sp>
        <p:nvSpPr>
          <p:cNvPr id="12" name="AutoShape 12"/>
          <p:cNvSpPr/>
          <p:nvPr/>
        </p:nvSpPr>
        <p:spPr>
          <a:xfrm>
            <a:off x="7239000" y="7657465"/>
            <a:ext cx="3810000" cy="1004570"/>
          </a:xfrm>
          <a:prstGeom prst="rect">
            <a:avLst/>
          </a:prstGeom>
          <a:noFill/>
          <a:ln w="19050" cap="flat" cmpd="sng">
            <a:noFill/>
            <a:prstDash val="solid"/>
            <a:round/>
          </a:ln>
        </p:spPr>
        <p:txBody>
          <a:bodyPr vert="horz" wrap="square" lIns="0" tIns="0" rIns="0" bIns="0" rtlCol="0" anchor="t" anchorCtr="0"/>
          <a:lstStyle/>
          <a:p>
            <a:pPr marL="0" indent="0" algn="ctr">
              <a:lnSpc>
                <a:spcPct val="100000"/>
              </a:lnSpc>
              <a:defRPr/>
            </a:pPr>
            <a:r>
              <a:rPr lang="en-US" sz="2400" b="1" i="0" u="none" strike="noStrike" spc="200">
                <a:solidFill>
                  <a:srgbClr val="5B3E32"/>
                </a:solidFill>
                <a:latin typeface="Abhaya Libre"/>
                <a:ea typeface="Abhaya Libre"/>
                <a:cs typeface="Abhaya Libre"/>
                <a:sym typeface="Abhaya Libre"/>
              </a:rPr>
              <a:t>PART 01 基础特征解构</a:t>
            </a:r>
            <a:endParaRPr lang="en-US" sz="1100"/>
          </a:p>
        </p:txBody>
      </p:sp>
      <p:pic>
        <p:nvPicPr>
          <p:cNvPr id="13" name="Picture 13"/>
          <p:cNvPicPr>
            <a:picLocks noChangeAspect="1"/>
          </p:cNvPicPr>
          <p:nvPr/>
        </p:nvPicPr>
        <p:blipFill>
          <a:blip r:embed="rId2"/>
          <a:srcRect/>
          <a:stretch>
            <a:fillRect/>
          </a:stretch>
        </p:blipFill>
        <p:spPr>
          <a:xfrm>
            <a:off x="7150100" y="0"/>
            <a:ext cx="3987800" cy="2311400"/>
          </a:xfrm>
          <a:prstGeom prst="rect">
            <a:avLst/>
          </a:prstGeom>
          <a:noFill/>
          <a:ln w="25400" cap="flat" cmpd="sng">
            <a:noFill/>
            <a:prstDash val="solid"/>
            <a:rou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3" name="Group 3"/>
          <p:cNvGrpSpPr/>
          <p:nvPr/>
        </p:nvGrpSpPr>
        <p:grpSpPr>
          <a:xfrm>
            <a:off x="0" y="10057757"/>
            <a:ext cx="18288000" cy="229243"/>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 name="TextBox 5"/>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6" name="Freeform 6"/>
          <p:cNvSpPr/>
          <p:nvPr/>
        </p:nvSpPr>
        <p:spPr>
          <a:xfrm rot="-10800000">
            <a:off x="10024849" y="-1182137"/>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7" name="Group 7"/>
          <p:cNvGrpSpPr/>
          <p:nvPr/>
        </p:nvGrpSpPr>
        <p:grpSpPr>
          <a:xfrm>
            <a:off x="0" y="1939931"/>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0" name="Group 10"/>
          <p:cNvGrpSpPr/>
          <p:nvPr/>
        </p:nvGrpSpPr>
        <p:grpSpPr>
          <a:xfrm>
            <a:off x="0" y="8144869"/>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5" name="Group 15"/>
          <p:cNvGrpSpPr/>
          <p:nvPr/>
        </p:nvGrpSpPr>
        <p:grpSpPr>
          <a:xfrm>
            <a:off x="0" y="0"/>
            <a:ext cx="18288000" cy="229243"/>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914400">
                <a:lnSpc>
                  <a:spcPts val="2660"/>
                </a:lnSpc>
                <a:spcBef>
                  <a:spcPct val="0"/>
                </a:spcBef>
                <a:spcAft>
                  <a:spcPct val="0"/>
                </a:spcAft>
              </a:pPr>
              <a:endParaRPr sz="1800" kern="1200">
                <a:solidFill>
                  <a:schemeClr val="tx1"/>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18" name="TextBox 18"/>
          <p:cNvSpPr txBox="1"/>
          <p:nvPr/>
        </p:nvSpPr>
        <p:spPr>
          <a:xfrm>
            <a:off x="1323750" y="3269567"/>
            <a:ext cx="15640495" cy="3543300"/>
          </a:xfrm>
          <a:prstGeom prst="rect">
            <a:avLst/>
          </a:prstGeom>
        </p:spPr>
        <p:txBody>
          <a:bodyPr lIns="0" tIns="0" rIns="0" bIns="0" rtlCol="0" anchor="t">
            <a:spAutoFit/>
          </a:bodyPr>
          <a:lstStyle/>
          <a:p>
            <a:pPr algn="ctr" defTabSz="914400">
              <a:lnSpc>
                <a:spcPts val="13815"/>
              </a:lnSpc>
              <a:spcBef>
                <a:spcPct val="0"/>
              </a:spcBef>
              <a:spcAft>
                <a:spcPct val="0"/>
              </a:spcAft>
            </a:pPr>
            <a:r>
              <a:rPr lang="zh-CN" altLang="en-US" sz="987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第四部分</a:t>
            </a:r>
            <a:endParaRPr lang="en-US" altLang="zh-CN" sz="987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a:p>
            <a:pPr algn="ctr" defTabSz="914400">
              <a:lnSpc>
                <a:spcPts val="13815"/>
              </a:lnSpc>
              <a:spcBef>
                <a:spcPct val="0"/>
              </a:spcBef>
              <a:spcAft>
                <a:spcPct val="0"/>
              </a:spcAft>
            </a:pPr>
            <a:r>
              <a:rPr lang="zh-CN" altLang="en-US" sz="660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宏观经济含义</a:t>
            </a:r>
            <a:endParaRPr lang="zh-CN" altLang="en-US" sz="6600" b="1" kern="1200" spc="365"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p:txBody>
      </p:sp>
      <p:sp>
        <p:nvSpPr>
          <p:cNvPr id="21" name="TextBox 21"/>
          <p:cNvSpPr txBox="1"/>
          <p:nvPr/>
        </p:nvSpPr>
        <p:spPr>
          <a:xfrm>
            <a:off x="7431317" y="7178287"/>
            <a:ext cx="3425366" cy="706120"/>
          </a:xfrm>
          <a:prstGeom prst="rect">
            <a:avLst/>
          </a:prstGeom>
        </p:spPr>
        <p:txBody>
          <a:bodyPr lIns="0" tIns="0" rIns="0" bIns="0" rtlCol="0" anchor="t">
            <a:spAutoFit/>
          </a:bodyPr>
          <a:lstStyle/>
          <a:p>
            <a:pPr algn="ctr" defTabSz="914400">
              <a:lnSpc>
                <a:spcPts val="5510"/>
              </a:lnSpc>
              <a:spcBef>
                <a:spcPct val="0"/>
              </a:spcBef>
              <a:spcAft>
                <a:spcPct val="0"/>
              </a:spcAft>
            </a:pPr>
            <a:r>
              <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rPr>
              <a:t>PART FOUR</a:t>
            </a:r>
            <a:endParaRPr lang="en-US" sz="3935" kern="1200" spc="145">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endParaRPr>
          </a:p>
        </p:txBody>
      </p:sp>
      <p:sp>
        <p:nvSpPr>
          <p:cNvPr id="22" name="Freeform 22"/>
          <p:cNvSpPr/>
          <p:nvPr/>
        </p:nvSpPr>
        <p:spPr>
          <a:xfrm>
            <a:off x="7150794" y="530690"/>
            <a:ext cx="3986413"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txBody>
          <a:bodyPr/>
          <a:lstStyle/>
          <a:p>
            <a:pPr defTabSz="914400">
              <a:spcBef>
                <a:spcPct val="0"/>
              </a:spcBef>
              <a:spcAft>
                <a:spcPct val="0"/>
              </a:spcAft>
            </a:pPr>
            <a:endParaRPr lang="zh-CN" altLang="en-US" sz="1800" kern="1200">
              <a:solidFill>
                <a:schemeClr val="tx1"/>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EFE6"/>
        </a:solidFill>
        <a:effectLst/>
      </p:bgPr>
    </p:bg>
    <p:spTree>
      <p:nvGrpSpPr>
        <p:cNvPr id="1" name=""/>
        <p:cNvGrpSpPr/>
        <p:nvPr/>
      </p:nvGrpSpPr>
      <p:grpSpPr>
        <a:xfrm>
          <a:off x="0" y="0"/>
          <a:ext cx="0" cy="0"/>
          <a:chOff x="0" y="0"/>
          <a:chExt cx="0" cy="0"/>
        </a:xfrm>
      </p:grpSpPr>
      <p:sp>
        <p:nvSpPr>
          <p:cNvPr id="2" name="Shape 0"/>
          <p:cNvSpPr/>
          <p:nvPr/>
        </p:nvSpPr>
        <p:spPr>
          <a:xfrm>
            <a:off x="0" y="0"/>
            <a:ext cx="192024" cy="10287000"/>
          </a:xfrm>
          <a:prstGeom prst="rect">
            <a:avLst/>
          </a:prstGeom>
          <a:solidFill>
            <a:srgbClr val="6E4B37"/>
          </a:solidFill>
          <a:ln w="12700">
            <a:solidFill>
              <a:srgbClr val="6E4B37"/>
            </a:solidFill>
            <a:prstDash val="solid"/>
          </a:ln>
        </p:spPr>
      </p:sp>
      <p:sp>
        <p:nvSpPr>
          <p:cNvPr id="3" name="Text 1"/>
          <p:cNvSpPr/>
          <p:nvPr/>
        </p:nvSpPr>
        <p:spPr>
          <a:xfrm>
            <a:off x="795528" y="466344"/>
            <a:ext cx="12893040" cy="630936"/>
          </a:xfrm>
          <a:prstGeom prst="rect">
            <a:avLst/>
          </a:prstGeom>
          <a:noFill/>
        </p:spPr>
        <p:txBody>
          <a:bodyPr wrap="square" lIns="381" tIns="381" rIns="381" bIns="381" rtlCol="0" anchor="ctr">
            <a:normAutofit/>
          </a:bodyPr>
          <a:lstStyle/>
          <a:p>
            <a:pPr marL="0" indent="0" defTabSz="914400">
              <a:spcBef>
                <a:spcPct val="0"/>
              </a:spcBef>
              <a:spcAft>
                <a:spcPct val="0"/>
              </a:spcAft>
              <a:buNone/>
            </a:pPr>
            <a:r>
              <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rPr>
              <a:t>4.1 谜题解释：Backus-Smith 符号反转之谜</a:t>
            </a:r>
            <a:endPar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endParaRPr>
          </a:p>
        </p:txBody>
      </p:sp>
      <p:sp>
        <p:nvSpPr>
          <p:cNvPr id="4" name="Shape 2"/>
          <p:cNvSpPr/>
          <p:nvPr/>
        </p:nvSpPr>
        <p:spPr>
          <a:xfrm>
            <a:off x="795528" y="1207008"/>
            <a:ext cx="16322040" cy="0"/>
          </a:xfrm>
          <a:prstGeom prst="line">
            <a:avLst/>
          </a:prstGeom>
          <a:noFill/>
          <a:ln w="12700">
            <a:solidFill>
              <a:srgbClr val="B99972"/>
            </a:solidFill>
            <a:prstDash val="solid"/>
          </a:ln>
        </p:spPr>
      </p:sp>
      <p:sp>
        <p:nvSpPr>
          <p:cNvPr id="8" name="Text 6"/>
          <p:cNvSpPr/>
          <p:nvPr/>
        </p:nvSpPr>
        <p:spPr>
          <a:xfrm>
            <a:off x="1124712" y="1481328"/>
            <a:ext cx="14813280" cy="329184"/>
          </a:xfrm>
          <a:prstGeom prst="rect">
            <a:avLst/>
          </a:prstGeom>
          <a:noFill/>
        </p:spPr>
        <p:txBody>
          <a:bodyPr wrap="square" lIns="0" tIns="0" rIns="0" bIns="0" rtlCol="0" anchor="ctr"/>
          <a:lstStyle/>
          <a:p>
            <a:pPr marL="0" indent="0" defTabSz="914400">
              <a:spcBef>
                <a:spcPct val="0"/>
              </a:spcBef>
              <a:spcAft>
                <a:spcPct val="0"/>
              </a:spcAft>
              <a:buNone/>
            </a:pPr>
            <a:r>
              <a:rPr lang="en-US" sz="2700" b="1" kern="1200" dirty="0">
                <a:solidFill>
                  <a:srgbClr val="6E4B37"/>
                </a:solidFill>
                <a:latin typeface="+mn-lt"/>
                <a:ea typeface="+mn-ea"/>
                <a:cs typeface="+mn-cs"/>
                <a:sym typeface="+mn-ea"/>
              </a:rPr>
              <a:t>问题：为什么现实中相对消费与实际汇率不是正相关，而常常为负相关？</a:t>
            </a:r>
            <a:endParaRPr lang="en-US" sz="2700" b="1" kern="1200" dirty="0">
              <a:solidFill>
                <a:srgbClr val="6E4B37"/>
              </a:solidFill>
              <a:latin typeface="+mn-lt"/>
              <a:ea typeface="+mn-ea"/>
              <a:cs typeface="+mn-cs"/>
              <a:sym typeface="+mn-ea"/>
            </a:endParaRPr>
          </a:p>
        </p:txBody>
      </p:sp>
      <p:sp>
        <p:nvSpPr>
          <p:cNvPr id="9" name="Shape 7"/>
          <p:cNvSpPr/>
          <p:nvPr/>
        </p:nvSpPr>
        <p:spPr>
          <a:xfrm>
            <a:off x="1124712" y="2139696"/>
            <a:ext cx="3044952" cy="493776"/>
          </a:xfrm>
          <a:prstGeom prst="roundRect">
            <a:avLst>
              <a:gd name="adj" fmla="val 19444"/>
            </a:avLst>
          </a:prstGeom>
          <a:solidFill>
            <a:srgbClr val="6E4B37"/>
          </a:solidFill>
          <a:ln w="12700">
            <a:solidFill>
              <a:srgbClr val="6E4B37"/>
            </a:solidFill>
            <a:prstDash val="solid"/>
          </a:ln>
        </p:spPr>
      </p:sp>
      <p:sp>
        <p:nvSpPr>
          <p:cNvPr id="10" name="Text 8"/>
          <p:cNvSpPr/>
          <p:nvPr/>
        </p:nvSpPr>
        <p:spPr>
          <a:xfrm>
            <a:off x="1207008" y="2221992"/>
            <a:ext cx="2880360"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01 理论基准：风险分担</a:t>
            </a:r>
            <a:endParaRPr lang="en-US" sz="2100" b="1" kern="1200" dirty="0">
              <a:solidFill>
                <a:srgbClr val="FFFFFF"/>
              </a:solidFill>
              <a:latin typeface="+mn-lt"/>
              <a:ea typeface="+mn-ea"/>
              <a:cs typeface="+mn-cs"/>
              <a:sym typeface="+mn-ea"/>
            </a:endParaRPr>
          </a:p>
        </p:txBody>
      </p:sp>
      <p:sp>
        <p:nvSpPr>
          <p:cNvPr id="11" name="Shape 9"/>
          <p:cNvSpPr/>
          <p:nvPr/>
        </p:nvSpPr>
        <p:spPr>
          <a:xfrm>
            <a:off x="1124903" y="2770823"/>
            <a:ext cx="5350193" cy="1618298"/>
          </a:xfrm>
          <a:prstGeom prst="roundRect">
            <a:avLst>
              <a:gd name="adj" fmla="val 9322"/>
            </a:avLst>
          </a:prstGeom>
          <a:solidFill>
            <a:srgbClr val="FBF7F1"/>
          </a:solidFill>
          <a:ln w="12700">
            <a:solidFill>
              <a:srgbClr val="E7D2B8"/>
            </a:solidFill>
            <a:prstDash val="solid"/>
          </a:ln>
        </p:spPr>
      </p:sp>
      <p:sp>
        <p:nvSpPr>
          <p:cNvPr id="12" name="Text 10"/>
          <p:cNvSpPr/>
          <p:nvPr/>
        </p:nvSpPr>
        <p:spPr>
          <a:xfrm>
            <a:off x="1399032" y="2962656"/>
            <a:ext cx="4553712" cy="384048"/>
          </a:xfrm>
          <a:prstGeom prst="rect">
            <a:avLst/>
          </a:prstGeom>
          <a:noFill/>
        </p:spPr>
        <p:txBody>
          <a:bodyPr wrap="square" lIns="0" tIns="0" rIns="0" bIns="0" rtlCol="0" anchor="ctr">
            <a:normAutofit/>
          </a:bodyPr>
          <a:lstStyle/>
          <a:p>
            <a:pPr marL="0" indent="0" defTabSz="914400">
              <a:spcBef>
                <a:spcPct val="0"/>
              </a:spcBef>
              <a:spcAft>
                <a:spcPct val="0"/>
              </a:spcAft>
              <a:buNone/>
            </a:pPr>
            <a:r>
              <a:rPr lang="en-US" sz="1950" b="1" kern="1200" dirty="0">
                <a:solidFill>
                  <a:srgbClr val="2F221A"/>
                </a:solidFill>
                <a:latin typeface="+mn-lt"/>
                <a:ea typeface="+mn-ea"/>
                <a:cs typeface="+mn-cs"/>
                <a:sym typeface="+mn-ea"/>
              </a:rPr>
              <a:t>完整市场预测</a:t>
            </a:r>
            <a:endParaRPr lang="en-US" sz="1950" b="1" kern="1200" dirty="0">
              <a:solidFill>
                <a:srgbClr val="2F221A"/>
              </a:solidFill>
              <a:latin typeface="+mn-lt"/>
              <a:ea typeface="+mn-ea"/>
              <a:cs typeface="+mn-cs"/>
              <a:sym typeface="+mn-ea"/>
            </a:endParaRPr>
          </a:p>
        </p:txBody>
      </p:sp>
      <p:sp>
        <p:nvSpPr>
          <p:cNvPr id="14" name="Shape 11"/>
          <p:cNvSpPr/>
          <p:nvPr/>
        </p:nvSpPr>
        <p:spPr>
          <a:xfrm>
            <a:off x="1124712" y="4882896"/>
            <a:ext cx="3044952" cy="493776"/>
          </a:xfrm>
          <a:prstGeom prst="roundRect">
            <a:avLst>
              <a:gd name="adj" fmla="val 19444"/>
            </a:avLst>
          </a:prstGeom>
          <a:solidFill>
            <a:srgbClr val="5E6E58"/>
          </a:solidFill>
          <a:ln w="12700">
            <a:solidFill>
              <a:srgbClr val="5E6E58"/>
            </a:solidFill>
            <a:prstDash val="solid"/>
          </a:ln>
        </p:spPr>
      </p:sp>
      <p:sp>
        <p:nvSpPr>
          <p:cNvPr id="15" name="Text 12"/>
          <p:cNvSpPr/>
          <p:nvPr/>
        </p:nvSpPr>
        <p:spPr>
          <a:xfrm>
            <a:off x="1207008" y="4965192"/>
            <a:ext cx="2880360"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02 本文结果：支出转换</a:t>
            </a:r>
            <a:endParaRPr lang="en-US" sz="2100" b="1" kern="1200" dirty="0">
              <a:solidFill>
                <a:srgbClr val="FFFFFF"/>
              </a:solidFill>
              <a:latin typeface="+mn-lt"/>
              <a:ea typeface="+mn-ea"/>
              <a:cs typeface="+mn-cs"/>
              <a:sym typeface="+mn-ea"/>
            </a:endParaRPr>
          </a:p>
        </p:txBody>
      </p:sp>
      <p:sp>
        <p:nvSpPr>
          <p:cNvPr id="16" name="Shape 13"/>
          <p:cNvSpPr/>
          <p:nvPr/>
        </p:nvSpPr>
        <p:spPr>
          <a:xfrm>
            <a:off x="1124903" y="5514023"/>
            <a:ext cx="5346383" cy="1838325"/>
          </a:xfrm>
          <a:prstGeom prst="roundRect">
            <a:avLst>
              <a:gd name="adj" fmla="val 8209"/>
            </a:avLst>
          </a:prstGeom>
          <a:solidFill>
            <a:srgbClr val="FBF7F1"/>
          </a:solidFill>
          <a:ln w="12700">
            <a:solidFill>
              <a:srgbClr val="E7D2B8"/>
            </a:solidFill>
            <a:prstDash val="solid"/>
          </a:ln>
        </p:spPr>
      </p:sp>
      <p:sp>
        <p:nvSpPr>
          <p:cNvPr id="17" name="Text 14"/>
          <p:cNvSpPr/>
          <p:nvPr/>
        </p:nvSpPr>
        <p:spPr>
          <a:xfrm>
            <a:off x="1399032" y="5705856"/>
            <a:ext cx="4553712" cy="384048"/>
          </a:xfrm>
          <a:prstGeom prst="rect">
            <a:avLst/>
          </a:prstGeom>
          <a:noFill/>
        </p:spPr>
        <p:txBody>
          <a:bodyPr wrap="square" lIns="0" tIns="0" rIns="0" bIns="0" rtlCol="0" anchor="ctr">
            <a:normAutofit/>
          </a:bodyPr>
          <a:lstStyle/>
          <a:p>
            <a:pPr marL="0" indent="0" defTabSz="914400">
              <a:spcBef>
                <a:spcPct val="0"/>
              </a:spcBef>
              <a:spcAft>
                <a:spcPct val="0"/>
              </a:spcAft>
              <a:buNone/>
            </a:pPr>
            <a:r>
              <a:rPr lang="en-US" sz="1950" b="1" kern="1200" dirty="0">
                <a:solidFill>
                  <a:srgbClr val="2F221A"/>
                </a:solidFill>
                <a:latin typeface="+mn-lt"/>
                <a:ea typeface="+mn-ea"/>
                <a:cs typeface="+mn-cs"/>
                <a:sym typeface="+mn-ea"/>
              </a:rPr>
              <a:t>一般均衡关系</a:t>
            </a:r>
            <a:endParaRPr lang="en-US" sz="1950" b="1" kern="1200" dirty="0">
              <a:solidFill>
                <a:srgbClr val="2F221A"/>
              </a:solidFill>
              <a:latin typeface="+mn-lt"/>
              <a:ea typeface="+mn-ea"/>
              <a:cs typeface="+mn-cs"/>
              <a:sym typeface="+mn-ea"/>
            </a:endParaRPr>
          </a:p>
        </p:txBody>
      </p:sp>
      <p:sp>
        <p:nvSpPr>
          <p:cNvPr id="19" name="Shape 15"/>
          <p:cNvSpPr/>
          <p:nvPr/>
        </p:nvSpPr>
        <p:spPr>
          <a:xfrm>
            <a:off x="6885432" y="2798064"/>
            <a:ext cx="3922776" cy="1014984"/>
          </a:xfrm>
          <a:prstGeom prst="roundRect">
            <a:avLst>
              <a:gd name="adj" fmla="val 16216"/>
            </a:avLst>
          </a:prstGeom>
          <a:solidFill>
            <a:srgbClr val="F3E3DD"/>
          </a:solidFill>
          <a:ln w="12700">
            <a:solidFill>
              <a:srgbClr val="DFBCB2"/>
            </a:solidFill>
            <a:prstDash val="solid"/>
          </a:ln>
        </p:spPr>
      </p:sp>
      <p:sp>
        <p:nvSpPr>
          <p:cNvPr id="22" name="Shape 18"/>
          <p:cNvSpPr/>
          <p:nvPr/>
        </p:nvSpPr>
        <p:spPr>
          <a:xfrm>
            <a:off x="7845552" y="4114800"/>
            <a:ext cx="2606040" cy="740664"/>
          </a:xfrm>
          <a:prstGeom prst="chevron">
            <a:avLst/>
          </a:prstGeom>
          <a:solidFill>
            <a:srgbClr val="C6A47D"/>
          </a:solidFill>
          <a:ln w="12700">
            <a:solidFill>
              <a:srgbClr val="C6A47D"/>
            </a:solidFill>
            <a:prstDash val="solid"/>
          </a:ln>
        </p:spPr>
      </p:sp>
      <p:sp>
        <p:nvSpPr>
          <p:cNvPr id="23" name="Text 19"/>
          <p:cNvSpPr/>
          <p:nvPr/>
        </p:nvSpPr>
        <p:spPr>
          <a:xfrm>
            <a:off x="7927848" y="4347972"/>
            <a:ext cx="2441448" cy="246888"/>
          </a:xfrm>
          <a:prstGeom prst="rect">
            <a:avLst/>
          </a:prstGeom>
          <a:noFill/>
        </p:spPr>
        <p:txBody>
          <a:bodyPr wrap="square" lIns="0" tIns="0" rIns="0" bIns="0" rtlCol="0" anchor="ctr"/>
          <a:lstStyle/>
          <a:p>
            <a:pPr marL="0" indent="0" algn="ctr" defTabSz="914400">
              <a:spcBef>
                <a:spcPct val="0"/>
              </a:spcBef>
              <a:spcAft>
                <a:spcPct val="0"/>
              </a:spcAft>
              <a:buNone/>
            </a:pPr>
            <a:r>
              <a:rPr lang="en-US" sz="2700" b="1" kern="1200" dirty="0">
                <a:solidFill>
                  <a:srgbClr val="FFFFFF"/>
                </a:solidFill>
                <a:latin typeface="+mn-lt"/>
                <a:ea typeface="+mn-ea"/>
                <a:cs typeface="+mn-cs"/>
                <a:sym typeface="+mn-ea"/>
              </a:rPr>
              <a:t>符号反转</a:t>
            </a:r>
            <a:endParaRPr lang="en-US" sz="2700" b="1" kern="1200" dirty="0">
              <a:solidFill>
                <a:srgbClr val="FFFFFF"/>
              </a:solidFill>
              <a:latin typeface="+mn-lt"/>
              <a:ea typeface="+mn-ea"/>
              <a:cs typeface="+mn-cs"/>
              <a:sym typeface="+mn-ea"/>
            </a:endParaRPr>
          </a:p>
        </p:txBody>
      </p:sp>
      <p:sp>
        <p:nvSpPr>
          <p:cNvPr id="24" name="Shape 20"/>
          <p:cNvSpPr/>
          <p:nvPr/>
        </p:nvSpPr>
        <p:spPr>
          <a:xfrm>
            <a:off x="6885432" y="5266944"/>
            <a:ext cx="3922776" cy="1042416"/>
          </a:xfrm>
          <a:prstGeom prst="roundRect">
            <a:avLst>
              <a:gd name="adj" fmla="val 15789"/>
            </a:avLst>
          </a:prstGeom>
          <a:solidFill>
            <a:srgbClr val="E8EFE4"/>
          </a:solidFill>
          <a:ln w="12700">
            <a:solidFill>
              <a:srgbClr val="C6D4BF"/>
            </a:solidFill>
            <a:prstDash val="solid"/>
          </a:ln>
        </p:spPr>
      </p:sp>
      <p:grpSp>
        <p:nvGrpSpPr>
          <p:cNvPr id="46" name="组合 45"/>
          <p:cNvGrpSpPr/>
          <p:nvPr/>
        </p:nvGrpSpPr>
        <p:grpSpPr>
          <a:xfrm>
            <a:off x="7159943" y="3017520"/>
            <a:ext cx="3373755" cy="3099435"/>
            <a:chOff x="7517" y="3168"/>
            <a:chExt cx="3542" cy="3254"/>
          </a:xfrm>
        </p:grpSpPr>
        <p:sp>
          <p:nvSpPr>
            <p:cNvPr id="20" name="Text 16"/>
            <p:cNvSpPr/>
            <p:nvPr/>
          </p:nvSpPr>
          <p:spPr>
            <a:xfrm>
              <a:off x="7517" y="3168"/>
              <a:ext cx="3542" cy="288"/>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9A5A50"/>
                  </a:solidFill>
                  <a:latin typeface="+mn-lt"/>
                  <a:ea typeface="+mn-ea"/>
                  <a:cs typeface="+mn-cs"/>
                  <a:sym typeface="+mn-ea"/>
                </a:rPr>
                <a:t>传统 BS 条件</a:t>
              </a:r>
              <a:endParaRPr lang="en-US" sz="2400" b="1" kern="1200" dirty="0">
                <a:solidFill>
                  <a:srgbClr val="9A5A50"/>
                </a:solidFill>
                <a:latin typeface="+mn-lt"/>
                <a:ea typeface="+mn-ea"/>
                <a:cs typeface="+mn-cs"/>
                <a:sym typeface="+mn-ea"/>
              </a:endParaRPr>
            </a:p>
          </p:txBody>
        </p:sp>
        <p:sp>
          <p:nvSpPr>
            <p:cNvPr id="21" name="Text 17"/>
            <p:cNvSpPr/>
            <p:nvPr/>
          </p:nvSpPr>
          <p:spPr>
            <a:xfrm>
              <a:off x="7517" y="3528"/>
              <a:ext cx="3542" cy="288"/>
            </a:xfrm>
            <a:prstGeom prst="rect">
              <a:avLst/>
            </a:prstGeom>
            <a:noFill/>
          </p:spPr>
          <p:txBody>
            <a:bodyPr wrap="square" lIns="0" tIns="0" rIns="0" bIns="0" rtlCol="0" anchor="ctr"/>
            <a:lstStyle/>
            <a:p>
              <a:pPr marL="0" indent="0" algn="ctr" defTabSz="914400">
                <a:spcBef>
                  <a:spcPct val="0"/>
                </a:spcBef>
                <a:spcAft>
                  <a:spcPct val="0"/>
                </a:spcAft>
                <a:buNone/>
              </a:pPr>
              <a:r>
                <a:rPr lang="en-US" sz="2100" kern="1200" dirty="0">
                  <a:solidFill>
                    <a:srgbClr val="9A5A50"/>
                  </a:solidFill>
                  <a:latin typeface="+mn-lt"/>
                  <a:ea typeface="+mn-ea"/>
                  <a:cs typeface="+mn-cs"/>
                  <a:sym typeface="+mn-ea"/>
                </a:rPr>
                <a:t>正相关  +</a:t>
              </a:r>
              <a:endParaRPr lang="en-US" sz="2100" kern="1200" dirty="0">
                <a:solidFill>
                  <a:srgbClr val="9A5A50"/>
                </a:solidFill>
                <a:latin typeface="+mn-lt"/>
                <a:ea typeface="+mn-ea"/>
                <a:cs typeface="+mn-cs"/>
                <a:sym typeface="+mn-ea"/>
              </a:endParaRPr>
            </a:p>
          </p:txBody>
        </p:sp>
        <p:sp>
          <p:nvSpPr>
            <p:cNvPr id="25" name="Text 21"/>
            <p:cNvSpPr/>
            <p:nvPr/>
          </p:nvSpPr>
          <p:spPr>
            <a:xfrm>
              <a:off x="7517" y="5760"/>
              <a:ext cx="3542" cy="288"/>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5E6E58"/>
                  </a:solidFill>
                  <a:latin typeface="+mn-lt"/>
                  <a:ea typeface="+mn-ea"/>
                  <a:cs typeface="+mn-cs"/>
                  <a:sym typeface="+mn-ea"/>
                </a:rPr>
                <a:t>本文机制</a:t>
              </a:r>
              <a:endParaRPr lang="en-US" sz="2400" b="1" kern="1200" dirty="0">
                <a:solidFill>
                  <a:srgbClr val="5E6E58"/>
                </a:solidFill>
                <a:latin typeface="+mn-lt"/>
                <a:ea typeface="+mn-ea"/>
                <a:cs typeface="+mn-cs"/>
                <a:sym typeface="+mn-ea"/>
              </a:endParaRPr>
            </a:p>
          </p:txBody>
        </p:sp>
        <p:sp>
          <p:nvSpPr>
            <p:cNvPr id="26" name="Text 22"/>
            <p:cNvSpPr/>
            <p:nvPr/>
          </p:nvSpPr>
          <p:spPr>
            <a:xfrm>
              <a:off x="7517" y="6134"/>
              <a:ext cx="3542" cy="288"/>
            </a:xfrm>
            <a:prstGeom prst="rect">
              <a:avLst/>
            </a:prstGeom>
            <a:noFill/>
          </p:spPr>
          <p:txBody>
            <a:bodyPr wrap="square" lIns="0" tIns="0" rIns="0" bIns="0" rtlCol="0" anchor="ctr"/>
            <a:lstStyle/>
            <a:p>
              <a:pPr marL="0" indent="0" algn="ctr" defTabSz="914400">
                <a:spcBef>
                  <a:spcPct val="0"/>
                </a:spcBef>
                <a:spcAft>
                  <a:spcPct val="0"/>
                </a:spcAft>
                <a:buNone/>
              </a:pPr>
              <a:r>
                <a:rPr lang="en-US" sz="2100" kern="1200" dirty="0">
                  <a:solidFill>
                    <a:srgbClr val="5E6E58"/>
                  </a:solidFill>
                  <a:latin typeface="+mn-lt"/>
                  <a:ea typeface="+mn-ea"/>
                  <a:cs typeface="+mn-cs"/>
                  <a:sym typeface="+mn-ea"/>
                </a:rPr>
                <a:t>负相关  −</a:t>
              </a:r>
              <a:endParaRPr lang="en-US" sz="2100" kern="1200" dirty="0">
                <a:solidFill>
                  <a:srgbClr val="5E6E58"/>
                </a:solidFill>
                <a:latin typeface="+mn-lt"/>
                <a:ea typeface="+mn-ea"/>
                <a:cs typeface="+mn-cs"/>
                <a:sym typeface="+mn-ea"/>
              </a:endParaRPr>
            </a:p>
          </p:txBody>
        </p:sp>
      </p:grpSp>
      <p:sp>
        <p:nvSpPr>
          <p:cNvPr id="27" name="Shape 23"/>
          <p:cNvSpPr/>
          <p:nvPr/>
        </p:nvSpPr>
        <p:spPr>
          <a:xfrm>
            <a:off x="11548872" y="2139696"/>
            <a:ext cx="2194560" cy="493776"/>
          </a:xfrm>
          <a:prstGeom prst="roundRect">
            <a:avLst>
              <a:gd name="adj" fmla="val 19444"/>
            </a:avLst>
          </a:prstGeom>
          <a:solidFill>
            <a:srgbClr val="6E4B37"/>
          </a:solidFill>
          <a:ln w="12700">
            <a:solidFill>
              <a:srgbClr val="6E4B37"/>
            </a:solidFill>
            <a:prstDash val="solid"/>
          </a:ln>
        </p:spPr>
      </p:sp>
      <p:sp>
        <p:nvSpPr>
          <p:cNvPr id="28" name="Text 24"/>
          <p:cNvSpPr/>
          <p:nvPr/>
        </p:nvSpPr>
        <p:spPr>
          <a:xfrm>
            <a:off x="11631168" y="2221992"/>
            <a:ext cx="2029968"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03 </a:t>
            </a:r>
            <a:r>
              <a:rPr lang="zh-CN" altLang="en-US" sz="2100" b="1" kern="1200" dirty="0">
                <a:solidFill>
                  <a:srgbClr val="FFFFFF"/>
                </a:solidFill>
                <a:latin typeface="+mn-lt"/>
                <a:ea typeface="+mn-ea"/>
                <a:cs typeface="+mn-cs"/>
                <a:sym typeface="+mn-ea"/>
              </a:rPr>
              <a:t>机制分析</a:t>
            </a:r>
            <a:endParaRPr lang="zh-CN" altLang="en-US" sz="2100" b="1" kern="1200" dirty="0">
              <a:solidFill>
                <a:srgbClr val="FFFFFF"/>
              </a:solidFill>
              <a:latin typeface="+mn-lt"/>
              <a:ea typeface="+mn-ea"/>
              <a:cs typeface="+mn-cs"/>
              <a:sym typeface="+mn-ea"/>
            </a:endParaRPr>
          </a:p>
        </p:txBody>
      </p:sp>
      <p:sp>
        <p:nvSpPr>
          <p:cNvPr id="29" name="Shape 25"/>
          <p:cNvSpPr/>
          <p:nvPr>
            <p:custDataLst>
              <p:tags r:id="rId1"/>
            </p:custDataLst>
          </p:nvPr>
        </p:nvSpPr>
        <p:spPr>
          <a:xfrm>
            <a:off x="11549063" y="2770823"/>
            <a:ext cx="5551170" cy="1179195"/>
          </a:xfrm>
          <a:prstGeom prst="roundRect">
            <a:avLst>
              <a:gd name="adj" fmla="val 12791"/>
            </a:avLst>
          </a:prstGeom>
          <a:solidFill>
            <a:srgbClr val="F9F5EF"/>
          </a:solidFill>
          <a:ln w="12700">
            <a:solidFill>
              <a:srgbClr val="E7D2B8"/>
            </a:solidFill>
            <a:prstDash val="solid"/>
          </a:ln>
        </p:spPr>
      </p:sp>
      <p:sp>
        <p:nvSpPr>
          <p:cNvPr id="32" name="Shape 28"/>
          <p:cNvSpPr/>
          <p:nvPr>
            <p:custDataLst>
              <p:tags r:id="rId2"/>
            </p:custDataLst>
          </p:nvPr>
        </p:nvSpPr>
        <p:spPr>
          <a:xfrm>
            <a:off x="11549063" y="4279583"/>
            <a:ext cx="5551170" cy="1179195"/>
          </a:xfrm>
          <a:prstGeom prst="roundRect">
            <a:avLst>
              <a:gd name="adj" fmla="val 12791"/>
            </a:avLst>
          </a:prstGeom>
          <a:solidFill>
            <a:srgbClr val="F9F5EF"/>
          </a:solidFill>
          <a:ln w="12700">
            <a:solidFill>
              <a:srgbClr val="E7D2B8"/>
            </a:solidFill>
            <a:prstDash val="solid"/>
          </a:ln>
        </p:spPr>
      </p:sp>
      <p:sp>
        <p:nvSpPr>
          <p:cNvPr id="35" name="Shape 31"/>
          <p:cNvSpPr/>
          <p:nvPr>
            <p:custDataLst>
              <p:tags r:id="rId3"/>
            </p:custDataLst>
          </p:nvPr>
        </p:nvSpPr>
        <p:spPr>
          <a:xfrm>
            <a:off x="11549063" y="5788343"/>
            <a:ext cx="5552123" cy="1179195"/>
          </a:xfrm>
          <a:prstGeom prst="roundRect">
            <a:avLst>
              <a:gd name="adj" fmla="val 12791"/>
            </a:avLst>
          </a:prstGeom>
          <a:solidFill>
            <a:srgbClr val="F9F5EF"/>
          </a:solidFill>
          <a:ln w="12700">
            <a:solidFill>
              <a:srgbClr val="E7D2B8"/>
            </a:solidFill>
            <a:prstDash val="solid"/>
          </a:ln>
        </p:spPr>
      </p:sp>
      <p:grpSp>
        <p:nvGrpSpPr>
          <p:cNvPr id="47" name="组合 46"/>
          <p:cNvGrpSpPr/>
          <p:nvPr>
            <p:custDataLst>
              <p:tags r:id="rId4"/>
            </p:custDataLst>
          </p:nvPr>
        </p:nvGrpSpPr>
        <p:grpSpPr>
          <a:xfrm>
            <a:off x="11823383" y="2962275"/>
            <a:ext cx="5046345" cy="3827145"/>
            <a:chOff x="12413" y="3110"/>
            <a:chExt cx="5298" cy="4018"/>
          </a:xfrm>
        </p:grpSpPr>
        <p:sp>
          <p:nvSpPr>
            <p:cNvPr id="30" name="Text 26"/>
            <p:cNvSpPr/>
            <p:nvPr>
              <p:custDataLst>
                <p:tags r:id="rId5"/>
              </p:custDataLst>
            </p:nvPr>
          </p:nvSpPr>
          <p:spPr>
            <a:xfrm>
              <a:off x="12413" y="3110"/>
              <a:ext cx="4752"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A. 冲击来源变了</a:t>
              </a:r>
              <a:endParaRPr lang="en-US" sz="2100" b="1" kern="1200" dirty="0">
                <a:solidFill>
                  <a:srgbClr val="2F221A"/>
                </a:solidFill>
                <a:latin typeface="+mn-lt"/>
                <a:ea typeface="+mn-ea"/>
                <a:cs typeface="+mn-cs"/>
                <a:sym typeface="+mn-ea"/>
              </a:endParaRPr>
            </a:p>
          </p:txBody>
        </p:sp>
        <p:sp>
          <p:nvSpPr>
            <p:cNvPr id="31" name="Text 27"/>
            <p:cNvSpPr/>
            <p:nvPr>
              <p:custDataLst>
                <p:tags r:id="rId6"/>
              </p:custDataLst>
            </p:nvPr>
          </p:nvSpPr>
          <p:spPr>
            <a:xfrm>
              <a:off x="12413" y="3635"/>
              <a:ext cx="5298" cy="325"/>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1800" kern="1200" dirty="0">
                  <a:solidFill>
                    <a:srgbClr val="2F221A"/>
                  </a:solidFill>
                  <a:latin typeface="+mn-lt"/>
                  <a:ea typeface="+mn-ea"/>
                  <a:cs typeface="+mn-cs"/>
                  <a:sym typeface="+mn-ea"/>
                </a:rPr>
                <a:t>不是本国商品供给扩张，而是外币资产需求冲击。</a:t>
              </a:r>
              <a:endParaRPr lang="en-US" sz="1800" kern="1200" dirty="0">
                <a:solidFill>
                  <a:srgbClr val="2F221A"/>
                </a:solidFill>
                <a:latin typeface="+mn-lt"/>
                <a:ea typeface="+mn-ea"/>
                <a:cs typeface="+mn-cs"/>
                <a:sym typeface="+mn-ea"/>
              </a:endParaRPr>
            </a:p>
          </p:txBody>
        </p:sp>
        <p:sp>
          <p:nvSpPr>
            <p:cNvPr id="33" name="Text 29"/>
            <p:cNvSpPr/>
            <p:nvPr>
              <p:custDataLst>
                <p:tags r:id="rId7"/>
              </p:custDataLst>
            </p:nvPr>
          </p:nvSpPr>
          <p:spPr>
            <a:xfrm>
              <a:off x="12413" y="4694"/>
              <a:ext cx="4752"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B. 清算条件变了</a:t>
              </a:r>
              <a:endParaRPr lang="en-US" sz="2100" b="1" kern="1200" dirty="0">
                <a:solidFill>
                  <a:srgbClr val="2F221A"/>
                </a:solidFill>
                <a:latin typeface="+mn-lt"/>
                <a:ea typeface="+mn-ea"/>
                <a:cs typeface="+mn-cs"/>
                <a:sym typeface="+mn-ea"/>
              </a:endParaRPr>
            </a:p>
          </p:txBody>
        </p:sp>
        <p:sp>
          <p:nvSpPr>
            <p:cNvPr id="34" name="Text 30"/>
            <p:cNvSpPr/>
            <p:nvPr>
              <p:custDataLst>
                <p:tags r:id="rId8"/>
              </p:custDataLst>
            </p:nvPr>
          </p:nvSpPr>
          <p:spPr>
            <a:xfrm>
              <a:off x="12413" y="5242"/>
              <a:ext cx="5040" cy="302"/>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1800" kern="1200" dirty="0">
                  <a:solidFill>
                    <a:srgbClr val="2F221A"/>
                  </a:solidFill>
                  <a:latin typeface="+mn-lt"/>
                  <a:ea typeface="+mn-ea"/>
                  <a:cs typeface="+mn-cs"/>
                  <a:sym typeface="+mn-ea"/>
                </a:rPr>
                <a:t>商品市场要出清，贬值后全球需求转向本国品。</a:t>
              </a:r>
              <a:endParaRPr lang="en-US" sz="1800" kern="1200" dirty="0">
                <a:solidFill>
                  <a:srgbClr val="2F221A"/>
                </a:solidFill>
                <a:latin typeface="+mn-lt"/>
                <a:ea typeface="+mn-ea"/>
                <a:cs typeface="+mn-cs"/>
                <a:sym typeface="+mn-ea"/>
              </a:endParaRPr>
            </a:p>
          </p:txBody>
        </p:sp>
        <p:sp>
          <p:nvSpPr>
            <p:cNvPr id="36" name="Text 32"/>
            <p:cNvSpPr/>
            <p:nvPr>
              <p:custDataLst>
                <p:tags r:id="rId9"/>
              </p:custDataLst>
            </p:nvPr>
          </p:nvSpPr>
          <p:spPr>
            <a:xfrm>
              <a:off x="12413" y="6278"/>
              <a:ext cx="4752"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C. 消费反应变了</a:t>
              </a:r>
              <a:endParaRPr lang="en-US" sz="2100" b="1" kern="1200" dirty="0">
                <a:solidFill>
                  <a:srgbClr val="2F221A"/>
                </a:solidFill>
                <a:latin typeface="+mn-lt"/>
                <a:ea typeface="+mn-ea"/>
                <a:cs typeface="+mn-cs"/>
                <a:sym typeface="+mn-ea"/>
              </a:endParaRPr>
            </a:p>
          </p:txBody>
        </p:sp>
        <p:sp>
          <p:nvSpPr>
            <p:cNvPr id="37" name="Text 33"/>
            <p:cNvSpPr/>
            <p:nvPr>
              <p:custDataLst>
                <p:tags r:id="rId10"/>
              </p:custDataLst>
            </p:nvPr>
          </p:nvSpPr>
          <p:spPr>
            <a:xfrm>
              <a:off x="12413" y="6826"/>
              <a:ext cx="5233" cy="302"/>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1800" kern="1200" dirty="0">
                  <a:solidFill>
                    <a:srgbClr val="2F221A"/>
                  </a:solidFill>
                  <a:latin typeface="+mn-lt"/>
                  <a:ea typeface="+mn-ea"/>
                  <a:cs typeface="+mn-cs"/>
                  <a:sym typeface="+mn-ea"/>
                </a:rPr>
                <a:t>Home Bias 下，本国相对消费下降，形成负相关。</a:t>
              </a:r>
              <a:endParaRPr lang="en-US" sz="1800" kern="1200" dirty="0">
                <a:solidFill>
                  <a:srgbClr val="2F221A"/>
                </a:solidFill>
                <a:latin typeface="+mn-lt"/>
                <a:ea typeface="+mn-ea"/>
                <a:cs typeface="+mn-cs"/>
                <a:sym typeface="+mn-ea"/>
              </a:endParaRPr>
            </a:p>
          </p:txBody>
        </p:sp>
      </p:grpSp>
      <p:sp>
        <p:nvSpPr>
          <p:cNvPr id="38" name="Shape 34"/>
          <p:cNvSpPr/>
          <p:nvPr/>
        </p:nvSpPr>
        <p:spPr>
          <a:xfrm>
            <a:off x="11548872" y="7434072"/>
            <a:ext cx="5074920" cy="850392"/>
          </a:xfrm>
          <a:prstGeom prst="roundRect">
            <a:avLst>
              <a:gd name="adj" fmla="val 19355"/>
            </a:avLst>
          </a:prstGeom>
          <a:solidFill>
            <a:srgbClr val="6E4B37"/>
          </a:solidFill>
          <a:ln w="12700">
            <a:solidFill>
              <a:srgbClr val="6E4B37"/>
            </a:solidFill>
            <a:prstDash val="solid"/>
          </a:ln>
        </p:spPr>
      </p:sp>
      <p:sp>
        <p:nvSpPr>
          <p:cNvPr id="39" name="Text 35"/>
          <p:cNvSpPr/>
          <p:nvPr/>
        </p:nvSpPr>
        <p:spPr>
          <a:xfrm>
            <a:off x="11823192" y="7708392"/>
            <a:ext cx="4526280" cy="274320"/>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汇率贬值 q_t↑ → 相对消费 c_t-c_t*↓</a:t>
            </a:r>
            <a:endParaRPr lang="en-US" sz="2100" b="1" kern="1200" dirty="0">
              <a:solidFill>
                <a:srgbClr val="FFFFFF"/>
              </a:solidFill>
              <a:latin typeface="+mn-lt"/>
              <a:ea typeface="+mn-ea"/>
              <a:cs typeface="+mn-cs"/>
              <a:sym typeface="+mn-ea"/>
            </a:endParaRPr>
          </a:p>
        </p:txBody>
      </p:sp>
      <p:pic>
        <p:nvPicPr>
          <p:cNvPr id="45" name="图片 44"/>
          <p:cNvPicPr>
            <a:picLocks noChangeAspect="1"/>
          </p:cNvPicPr>
          <p:nvPr/>
        </p:nvPicPr>
        <p:blipFill>
          <a:blip r:embed="rId11"/>
          <a:stretch>
            <a:fillRect/>
          </a:stretch>
        </p:blipFill>
        <p:spPr>
          <a:xfrm>
            <a:off x="1528763" y="3634740"/>
            <a:ext cx="4543425" cy="523875"/>
          </a:xfrm>
          <a:prstGeom prst="rect">
            <a:avLst/>
          </a:prstGeom>
        </p:spPr>
      </p:pic>
      <p:pic>
        <p:nvPicPr>
          <p:cNvPr id="48" name="Picture 47" descr="s21_risk.png"/>
          <p:cNvPicPr>
            <a:picLocks noChangeAspect="1"/>
          </p:cNvPicPr>
          <p:nvPr/>
        </p:nvPicPr>
        <p:blipFill>
          <a:blip r:embed="rId12"/>
          <a:stretch>
            <a:fillRect/>
          </a:stretch>
        </p:blipFill>
        <p:spPr>
          <a:xfrm>
            <a:off x="3191256" y="2862072"/>
            <a:ext cx="2761488" cy="621792"/>
          </a:xfrm>
          <a:prstGeom prst="rect">
            <a:avLst/>
          </a:prstGeom>
        </p:spPr>
      </p:pic>
      <p:pic>
        <p:nvPicPr>
          <p:cNvPr id="49" name="Picture 48" descr="s21_ge.png"/>
          <p:cNvPicPr>
            <a:picLocks noChangeAspect="1"/>
          </p:cNvPicPr>
          <p:nvPr/>
        </p:nvPicPr>
        <p:blipFill>
          <a:blip r:embed="rId13"/>
          <a:stretch>
            <a:fillRect/>
          </a:stretch>
        </p:blipFill>
        <p:spPr>
          <a:xfrm>
            <a:off x="1261872" y="6364224"/>
            <a:ext cx="5074920" cy="49377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EFE6"/>
        </a:solidFill>
        <a:effectLst/>
      </p:bgPr>
    </p:bg>
    <p:spTree>
      <p:nvGrpSpPr>
        <p:cNvPr id="1" name=""/>
        <p:cNvGrpSpPr/>
        <p:nvPr/>
      </p:nvGrpSpPr>
      <p:grpSpPr>
        <a:xfrm>
          <a:off x="0" y="0"/>
          <a:ext cx="0" cy="0"/>
          <a:chOff x="0" y="0"/>
          <a:chExt cx="0" cy="0"/>
        </a:xfrm>
      </p:grpSpPr>
      <p:sp>
        <p:nvSpPr>
          <p:cNvPr id="2" name="Shape 0"/>
          <p:cNvSpPr/>
          <p:nvPr/>
        </p:nvSpPr>
        <p:spPr>
          <a:xfrm>
            <a:off x="0" y="0"/>
            <a:ext cx="192024" cy="10287000"/>
          </a:xfrm>
          <a:prstGeom prst="rect">
            <a:avLst/>
          </a:prstGeom>
          <a:solidFill>
            <a:srgbClr val="6E4B37"/>
          </a:solidFill>
          <a:ln w="12700">
            <a:solidFill>
              <a:srgbClr val="6E4B37"/>
            </a:solidFill>
            <a:prstDash val="solid"/>
          </a:ln>
        </p:spPr>
        <p:txBody>
          <a:bodyPr/>
          <a:lstStyle/>
          <a:p/>
        </p:txBody>
      </p:sp>
      <p:sp>
        <p:nvSpPr>
          <p:cNvPr id="3" name="Text 1"/>
          <p:cNvSpPr/>
          <p:nvPr/>
        </p:nvSpPr>
        <p:spPr>
          <a:xfrm>
            <a:off x="795528" y="466344"/>
            <a:ext cx="12893040" cy="630936"/>
          </a:xfrm>
          <a:prstGeom prst="rect">
            <a:avLst/>
          </a:prstGeom>
          <a:noFill/>
        </p:spPr>
        <p:txBody>
          <a:bodyPr wrap="square" lIns="381" tIns="381" rIns="381" bIns="381" rtlCol="0" anchor="ctr">
            <a:normAutofit/>
          </a:bodyPr>
          <a:lstStyle/>
          <a:p>
            <a:pPr marL="0" indent="0" defTabSz="914400">
              <a:spcBef>
                <a:spcPct val="0"/>
              </a:spcBef>
              <a:spcAft>
                <a:spcPct val="0"/>
              </a:spcAft>
              <a:buNone/>
            </a:pPr>
            <a:r>
              <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rPr>
              <a:t>4.2 直觉解析：支出转换效应与风险分担</a:t>
            </a:r>
            <a:endPar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endParaRPr>
          </a:p>
        </p:txBody>
      </p:sp>
      <p:sp>
        <p:nvSpPr>
          <p:cNvPr id="4" name="Shape 2"/>
          <p:cNvSpPr/>
          <p:nvPr/>
        </p:nvSpPr>
        <p:spPr>
          <a:xfrm>
            <a:off x="795528" y="1207008"/>
            <a:ext cx="16322040" cy="0"/>
          </a:xfrm>
          <a:prstGeom prst="line">
            <a:avLst/>
          </a:prstGeom>
          <a:noFill/>
          <a:ln w="12700">
            <a:solidFill>
              <a:srgbClr val="B99972"/>
            </a:solidFill>
            <a:prstDash val="solid"/>
          </a:ln>
        </p:spPr>
        <p:txBody>
          <a:bodyPr/>
          <a:lstStyle/>
          <a:p/>
        </p:txBody>
      </p:sp>
      <p:sp>
        <p:nvSpPr>
          <p:cNvPr id="8" name="Text 6"/>
          <p:cNvSpPr/>
          <p:nvPr/>
        </p:nvSpPr>
        <p:spPr>
          <a:xfrm>
            <a:off x="1124712" y="1481328"/>
            <a:ext cx="15361920" cy="329184"/>
          </a:xfrm>
          <a:prstGeom prst="rect">
            <a:avLst/>
          </a:prstGeom>
          <a:noFill/>
        </p:spPr>
        <p:txBody>
          <a:bodyPr wrap="square" lIns="0" tIns="0" rIns="0" bIns="0" rtlCol="0" anchor="ctr"/>
          <a:lstStyle/>
          <a:p>
            <a:pPr marL="0" indent="0" defTabSz="914400">
              <a:spcBef>
                <a:spcPct val="0"/>
              </a:spcBef>
              <a:spcAft>
                <a:spcPct val="0"/>
              </a:spcAft>
              <a:buNone/>
            </a:pPr>
            <a:r>
              <a:rPr lang="en-US" sz="2700" b="1" kern="1200" dirty="0">
                <a:solidFill>
                  <a:srgbClr val="6E4B37"/>
                </a:solidFill>
                <a:latin typeface="+mn-lt"/>
                <a:ea typeface="+mn-ea"/>
                <a:cs typeface="+mn-cs"/>
                <a:sym typeface="+mn-ea"/>
              </a:rPr>
              <a:t>核心：Backus-Smith 不是靠“更强风险分担”解释，而是由商品市场出清下的支出转换解释。</a:t>
            </a:r>
            <a:endParaRPr lang="en-US" sz="2700" b="1" kern="1200" dirty="0">
              <a:solidFill>
                <a:srgbClr val="6E4B37"/>
              </a:solidFill>
              <a:latin typeface="+mn-lt"/>
              <a:ea typeface="+mn-ea"/>
              <a:cs typeface="+mn-cs"/>
              <a:sym typeface="+mn-ea"/>
            </a:endParaRPr>
          </a:p>
        </p:txBody>
      </p:sp>
      <p:sp>
        <p:nvSpPr>
          <p:cNvPr id="9" name="Shape 7"/>
          <p:cNvSpPr/>
          <p:nvPr/>
        </p:nvSpPr>
        <p:spPr>
          <a:xfrm>
            <a:off x="1124712" y="2112264"/>
            <a:ext cx="2276856" cy="493776"/>
          </a:xfrm>
          <a:prstGeom prst="roundRect">
            <a:avLst>
              <a:gd name="adj" fmla="val 19444"/>
            </a:avLst>
          </a:prstGeom>
          <a:solidFill>
            <a:srgbClr val="6E4B37"/>
          </a:solidFill>
          <a:ln w="12700">
            <a:solidFill>
              <a:srgbClr val="6E4B37"/>
            </a:solidFill>
            <a:prstDash val="solid"/>
          </a:ln>
        </p:spPr>
        <p:txBody>
          <a:bodyPr/>
          <a:lstStyle/>
          <a:p/>
        </p:txBody>
      </p:sp>
      <p:sp>
        <p:nvSpPr>
          <p:cNvPr id="10" name="Text 8"/>
          <p:cNvSpPr/>
          <p:nvPr/>
        </p:nvSpPr>
        <p:spPr>
          <a:xfrm>
            <a:off x="1207008" y="2194560"/>
            <a:ext cx="2112264"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01 数学推导</a:t>
            </a:r>
            <a:endParaRPr lang="en-US" sz="2400" b="1" kern="1200" dirty="0">
              <a:solidFill>
                <a:srgbClr val="FFFFFF"/>
              </a:solidFill>
              <a:latin typeface="+mn-lt"/>
              <a:ea typeface="+mn-ea"/>
              <a:cs typeface="+mn-cs"/>
              <a:sym typeface="+mn-ea"/>
            </a:endParaRPr>
          </a:p>
        </p:txBody>
      </p:sp>
      <p:sp>
        <p:nvSpPr>
          <p:cNvPr id="11" name="Shape 9"/>
          <p:cNvSpPr/>
          <p:nvPr/>
        </p:nvSpPr>
        <p:spPr>
          <a:xfrm>
            <a:off x="1124712" y="2770632"/>
            <a:ext cx="7612380" cy="1124712"/>
          </a:xfrm>
          <a:prstGeom prst="roundRect">
            <a:avLst>
              <a:gd name="adj" fmla="val 13415"/>
            </a:avLst>
          </a:prstGeom>
          <a:solidFill>
            <a:srgbClr val="FBF7F1"/>
          </a:solidFill>
          <a:ln w="12700">
            <a:solidFill>
              <a:srgbClr val="E7D2B8"/>
            </a:solidFill>
            <a:prstDash val="solid"/>
          </a:ln>
        </p:spPr>
        <p:txBody>
          <a:bodyPr/>
          <a:lstStyle/>
          <a:p/>
        </p:txBody>
      </p:sp>
      <p:sp>
        <p:nvSpPr>
          <p:cNvPr id="12" name="Text 10"/>
          <p:cNvSpPr/>
          <p:nvPr/>
        </p:nvSpPr>
        <p:spPr>
          <a:xfrm>
            <a:off x="1261872" y="3168396"/>
            <a:ext cx="1673352" cy="274320"/>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劳动市场均衡</a:t>
            </a:r>
            <a:endParaRPr lang="en-US" sz="2100" b="1" kern="1200" dirty="0">
              <a:solidFill>
                <a:srgbClr val="2F221A"/>
              </a:solidFill>
              <a:latin typeface="+mn-lt"/>
              <a:ea typeface="+mn-ea"/>
              <a:cs typeface="+mn-cs"/>
              <a:sym typeface="+mn-ea"/>
            </a:endParaRPr>
          </a:p>
        </p:txBody>
      </p:sp>
      <p:sp>
        <p:nvSpPr>
          <p:cNvPr id="14" name="Shape 11"/>
          <p:cNvSpPr/>
          <p:nvPr/>
        </p:nvSpPr>
        <p:spPr>
          <a:xfrm>
            <a:off x="1124712" y="4197096"/>
            <a:ext cx="7612380" cy="1179576"/>
          </a:xfrm>
          <a:prstGeom prst="roundRect">
            <a:avLst>
              <a:gd name="adj" fmla="val 12791"/>
            </a:avLst>
          </a:prstGeom>
          <a:solidFill>
            <a:srgbClr val="FBF7F1"/>
          </a:solidFill>
          <a:ln w="12700">
            <a:solidFill>
              <a:srgbClr val="E7D2B8"/>
            </a:solidFill>
            <a:prstDash val="solid"/>
          </a:ln>
        </p:spPr>
        <p:txBody>
          <a:bodyPr/>
          <a:lstStyle/>
          <a:p/>
        </p:txBody>
      </p:sp>
      <p:sp>
        <p:nvSpPr>
          <p:cNvPr id="15" name="Text 12"/>
          <p:cNvSpPr/>
          <p:nvPr/>
        </p:nvSpPr>
        <p:spPr>
          <a:xfrm>
            <a:off x="1261872" y="4622292"/>
            <a:ext cx="1673352" cy="274320"/>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产品市场均衡</a:t>
            </a:r>
            <a:endParaRPr lang="en-US" sz="2100" b="1" kern="1200" dirty="0">
              <a:solidFill>
                <a:srgbClr val="2F221A"/>
              </a:solidFill>
              <a:latin typeface="+mn-lt"/>
              <a:ea typeface="+mn-ea"/>
              <a:cs typeface="+mn-cs"/>
              <a:sym typeface="+mn-ea"/>
            </a:endParaRPr>
          </a:p>
        </p:txBody>
      </p:sp>
      <p:sp>
        <p:nvSpPr>
          <p:cNvPr id="17" name="Shape 13"/>
          <p:cNvSpPr/>
          <p:nvPr/>
        </p:nvSpPr>
        <p:spPr>
          <a:xfrm>
            <a:off x="4937760" y="5568696"/>
            <a:ext cx="0" cy="603504"/>
          </a:xfrm>
          <a:prstGeom prst="line">
            <a:avLst/>
          </a:prstGeom>
          <a:noFill/>
          <a:ln w="12700">
            <a:solidFill>
              <a:srgbClr val="C6A47D"/>
            </a:solidFill>
            <a:prstDash val="solid"/>
            <a:headEnd type="none"/>
            <a:tailEnd type="triangle"/>
          </a:ln>
        </p:spPr>
        <p:txBody>
          <a:bodyPr/>
          <a:lstStyle/>
          <a:p/>
        </p:txBody>
      </p:sp>
      <p:sp>
        <p:nvSpPr>
          <p:cNvPr id="18" name="Shape 14"/>
          <p:cNvSpPr/>
          <p:nvPr/>
        </p:nvSpPr>
        <p:spPr>
          <a:xfrm>
            <a:off x="1124712" y="6364224"/>
            <a:ext cx="7612380" cy="1289304"/>
          </a:xfrm>
          <a:prstGeom prst="roundRect">
            <a:avLst>
              <a:gd name="adj" fmla="val 12766"/>
            </a:avLst>
          </a:prstGeom>
          <a:solidFill>
            <a:srgbClr val="6E4B37"/>
          </a:solidFill>
          <a:ln w="12700">
            <a:solidFill>
              <a:srgbClr val="6E4B37"/>
            </a:solidFill>
            <a:prstDash val="solid"/>
          </a:ln>
        </p:spPr>
        <p:txBody>
          <a:bodyPr/>
          <a:lstStyle/>
          <a:p/>
        </p:txBody>
      </p:sp>
      <p:sp>
        <p:nvSpPr>
          <p:cNvPr id="19" name="Text 15"/>
          <p:cNvSpPr/>
          <p:nvPr/>
        </p:nvSpPr>
        <p:spPr>
          <a:xfrm>
            <a:off x="1416939" y="6858191"/>
            <a:ext cx="1508760" cy="301752"/>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FFFFFF"/>
                </a:solidFill>
                <a:latin typeface="+mn-lt"/>
                <a:ea typeface="+mn-ea"/>
                <a:cs typeface="+mn-cs"/>
                <a:sym typeface="+mn-ea"/>
              </a:rPr>
              <a:t>联立结果</a:t>
            </a:r>
            <a:endParaRPr lang="en-US" sz="2100" b="1" kern="1200" dirty="0">
              <a:solidFill>
                <a:srgbClr val="FFFFFF"/>
              </a:solidFill>
              <a:latin typeface="+mn-lt"/>
              <a:ea typeface="+mn-ea"/>
              <a:cs typeface="+mn-cs"/>
              <a:sym typeface="+mn-ea"/>
            </a:endParaRPr>
          </a:p>
        </p:txBody>
      </p:sp>
      <p:sp>
        <p:nvSpPr>
          <p:cNvPr id="21" name="Shape 16"/>
          <p:cNvSpPr/>
          <p:nvPr/>
        </p:nvSpPr>
        <p:spPr>
          <a:xfrm>
            <a:off x="9601200" y="2112264"/>
            <a:ext cx="2276856" cy="493776"/>
          </a:xfrm>
          <a:prstGeom prst="roundRect">
            <a:avLst>
              <a:gd name="adj" fmla="val 19444"/>
            </a:avLst>
          </a:prstGeom>
          <a:solidFill>
            <a:srgbClr val="5E6E58"/>
          </a:solidFill>
          <a:ln w="12700">
            <a:solidFill>
              <a:srgbClr val="5E6E58"/>
            </a:solidFill>
            <a:prstDash val="solid"/>
          </a:ln>
        </p:spPr>
        <p:txBody>
          <a:bodyPr/>
          <a:lstStyle/>
          <a:p/>
        </p:txBody>
      </p:sp>
      <p:sp>
        <p:nvSpPr>
          <p:cNvPr id="22" name="Text 17"/>
          <p:cNvSpPr/>
          <p:nvPr/>
        </p:nvSpPr>
        <p:spPr>
          <a:xfrm>
            <a:off x="9683496" y="2194560"/>
            <a:ext cx="2112264"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02 机制链条</a:t>
            </a:r>
            <a:endParaRPr lang="en-US" sz="2400" b="1" kern="1200" dirty="0">
              <a:solidFill>
                <a:srgbClr val="FFFFFF"/>
              </a:solidFill>
              <a:latin typeface="+mn-lt"/>
              <a:ea typeface="+mn-ea"/>
              <a:cs typeface="+mn-cs"/>
              <a:sym typeface="+mn-ea"/>
            </a:endParaRPr>
          </a:p>
        </p:txBody>
      </p:sp>
      <p:sp>
        <p:nvSpPr>
          <p:cNvPr id="23" name="Shape 18"/>
          <p:cNvSpPr/>
          <p:nvPr/>
        </p:nvSpPr>
        <p:spPr>
          <a:xfrm>
            <a:off x="11548872" y="3456432"/>
            <a:ext cx="411480" cy="0"/>
          </a:xfrm>
          <a:prstGeom prst="line">
            <a:avLst/>
          </a:prstGeom>
          <a:noFill/>
          <a:ln w="12700">
            <a:solidFill>
              <a:srgbClr val="C6A47D"/>
            </a:solidFill>
            <a:prstDash val="solid"/>
            <a:headEnd type="none"/>
            <a:tailEnd type="triangle"/>
          </a:ln>
        </p:spPr>
        <p:txBody>
          <a:bodyPr/>
          <a:lstStyle/>
          <a:p/>
        </p:txBody>
      </p:sp>
      <p:sp>
        <p:nvSpPr>
          <p:cNvPr id="24" name="Shape 19"/>
          <p:cNvSpPr/>
          <p:nvPr/>
        </p:nvSpPr>
        <p:spPr>
          <a:xfrm>
            <a:off x="14045184" y="3456432"/>
            <a:ext cx="438912" cy="0"/>
          </a:xfrm>
          <a:prstGeom prst="line">
            <a:avLst/>
          </a:prstGeom>
          <a:noFill/>
          <a:ln w="12700">
            <a:solidFill>
              <a:srgbClr val="C6A47D"/>
            </a:solidFill>
            <a:prstDash val="solid"/>
            <a:headEnd type="none"/>
            <a:tailEnd type="triangle"/>
          </a:ln>
        </p:spPr>
        <p:txBody>
          <a:bodyPr/>
          <a:lstStyle/>
          <a:p/>
        </p:txBody>
      </p:sp>
      <p:sp>
        <p:nvSpPr>
          <p:cNvPr id="26" name="Shape 21"/>
          <p:cNvSpPr/>
          <p:nvPr/>
        </p:nvSpPr>
        <p:spPr>
          <a:xfrm>
            <a:off x="9601200" y="2907792"/>
            <a:ext cx="2125980" cy="1069848"/>
          </a:xfrm>
          <a:prstGeom prst="roundRect">
            <a:avLst>
              <a:gd name="adj" fmla="val 15385"/>
            </a:avLst>
          </a:prstGeom>
          <a:solidFill>
            <a:srgbClr val="F9F5EF"/>
          </a:solidFill>
          <a:ln w="12700">
            <a:solidFill>
              <a:srgbClr val="E7D2B8"/>
            </a:solidFill>
            <a:prstDash val="solid"/>
          </a:ln>
        </p:spPr>
        <p:txBody>
          <a:bodyPr/>
          <a:lstStyle/>
          <a:p/>
        </p:txBody>
      </p:sp>
      <p:sp>
        <p:nvSpPr>
          <p:cNvPr id="29" name="Shape 24"/>
          <p:cNvSpPr/>
          <p:nvPr/>
        </p:nvSpPr>
        <p:spPr>
          <a:xfrm>
            <a:off x="12097512" y="2907792"/>
            <a:ext cx="2125980" cy="1069848"/>
          </a:xfrm>
          <a:prstGeom prst="roundRect">
            <a:avLst>
              <a:gd name="adj" fmla="val 15385"/>
            </a:avLst>
          </a:prstGeom>
          <a:solidFill>
            <a:srgbClr val="F9F5EF"/>
          </a:solidFill>
          <a:ln w="12700">
            <a:solidFill>
              <a:srgbClr val="E7D2B8"/>
            </a:solidFill>
            <a:prstDash val="solid"/>
          </a:ln>
        </p:spPr>
        <p:txBody>
          <a:bodyPr/>
          <a:lstStyle/>
          <a:p/>
        </p:txBody>
      </p:sp>
      <p:sp>
        <p:nvSpPr>
          <p:cNvPr id="32" name="Shape 27"/>
          <p:cNvSpPr/>
          <p:nvPr/>
        </p:nvSpPr>
        <p:spPr>
          <a:xfrm>
            <a:off x="14676120" y="2907792"/>
            <a:ext cx="2125980" cy="1069848"/>
          </a:xfrm>
          <a:prstGeom prst="roundRect">
            <a:avLst>
              <a:gd name="adj" fmla="val 15385"/>
            </a:avLst>
          </a:prstGeom>
          <a:solidFill>
            <a:srgbClr val="F9F5EF"/>
          </a:solidFill>
          <a:ln w="12700">
            <a:solidFill>
              <a:srgbClr val="E7D2B8"/>
            </a:solidFill>
            <a:prstDash val="solid"/>
          </a:ln>
        </p:spPr>
        <p:txBody>
          <a:bodyPr/>
          <a:lstStyle/>
          <a:p/>
        </p:txBody>
      </p:sp>
      <p:grpSp>
        <p:nvGrpSpPr>
          <p:cNvPr id="47" name="组合 46"/>
          <p:cNvGrpSpPr/>
          <p:nvPr/>
        </p:nvGrpSpPr>
        <p:grpSpPr>
          <a:xfrm>
            <a:off x="9765983" y="3099435"/>
            <a:ext cx="6871335" cy="643890"/>
            <a:chOff x="10253" y="3254"/>
            <a:chExt cx="7214" cy="676"/>
          </a:xfrm>
        </p:grpSpPr>
        <p:sp>
          <p:nvSpPr>
            <p:cNvPr id="27" name="Text 22"/>
            <p:cNvSpPr/>
            <p:nvPr/>
          </p:nvSpPr>
          <p:spPr>
            <a:xfrm>
              <a:off x="10253" y="3254"/>
              <a:ext cx="1886" cy="259"/>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实际贬值</a:t>
              </a:r>
              <a:endParaRPr lang="en-US" sz="2100" b="1" kern="1200" dirty="0">
                <a:solidFill>
                  <a:srgbClr val="2F221A"/>
                </a:solidFill>
                <a:latin typeface="+mn-lt"/>
                <a:ea typeface="+mn-ea"/>
                <a:cs typeface="+mn-cs"/>
                <a:sym typeface="+mn-ea"/>
              </a:endParaRPr>
            </a:p>
          </p:txBody>
        </p:sp>
        <p:sp>
          <p:nvSpPr>
            <p:cNvPr id="28" name="Text 23"/>
            <p:cNvSpPr/>
            <p:nvPr/>
          </p:nvSpPr>
          <p:spPr>
            <a:xfrm>
              <a:off x="10253" y="3672"/>
              <a:ext cx="1886"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q_t ↑</a:t>
              </a:r>
              <a:endParaRPr lang="en-US" sz="1800" kern="1200" dirty="0">
                <a:solidFill>
                  <a:srgbClr val="6E4B37"/>
                </a:solidFill>
                <a:latin typeface="+mn-lt"/>
                <a:ea typeface="+mn-ea"/>
                <a:cs typeface="+mn-cs"/>
                <a:sym typeface="+mn-ea"/>
              </a:endParaRPr>
            </a:p>
          </p:txBody>
        </p:sp>
        <p:sp>
          <p:nvSpPr>
            <p:cNvPr id="30" name="Text 25"/>
            <p:cNvSpPr/>
            <p:nvPr/>
          </p:nvSpPr>
          <p:spPr>
            <a:xfrm>
              <a:off x="12874" y="3254"/>
              <a:ext cx="1886" cy="259"/>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相对价格下降</a:t>
              </a:r>
              <a:endParaRPr lang="en-US" sz="2100" b="1" kern="1200" dirty="0">
                <a:solidFill>
                  <a:srgbClr val="2F221A"/>
                </a:solidFill>
                <a:latin typeface="+mn-lt"/>
                <a:ea typeface="+mn-ea"/>
                <a:cs typeface="+mn-cs"/>
                <a:sym typeface="+mn-ea"/>
              </a:endParaRPr>
            </a:p>
          </p:txBody>
        </p:sp>
        <p:sp>
          <p:nvSpPr>
            <p:cNvPr id="31" name="Text 26"/>
            <p:cNvSpPr/>
            <p:nvPr/>
          </p:nvSpPr>
          <p:spPr>
            <a:xfrm>
              <a:off x="12874" y="3672"/>
              <a:ext cx="1886"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本国产品更便宜</a:t>
              </a:r>
              <a:endParaRPr lang="en-US" sz="1800" kern="1200" dirty="0">
                <a:solidFill>
                  <a:srgbClr val="6E4B37"/>
                </a:solidFill>
                <a:latin typeface="+mn-lt"/>
                <a:ea typeface="+mn-ea"/>
                <a:cs typeface="+mn-cs"/>
                <a:sym typeface="+mn-ea"/>
              </a:endParaRPr>
            </a:p>
          </p:txBody>
        </p:sp>
        <p:sp>
          <p:nvSpPr>
            <p:cNvPr id="33" name="Text 28"/>
            <p:cNvSpPr/>
            <p:nvPr/>
          </p:nvSpPr>
          <p:spPr>
            <a:xfrm>
              <a:off x="15581" y="3254"/>
              <a:ext cx="1886" cy="259"/>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全球支出转向</a:t>
              </a:r>
              <a:endParaRPr lang="en-US" sz="2100" b="1" kern="1200" dirty="0">
                <a:solidFill>
                  <a:srgbClr val="2F221A"/>
                </a:solidFill>
                <a:latin typeface="+mn-lt"/>
                <a:ea typeface="+mn-ea"/>
                <a:cs typeface="+mn-cs"/>
                <a:sym typeface="+mn-ea"/>
              </a:endParaRPr>
            </a:p>
          </p:txBody>
        </p:sp>
        <p:sp>
          <p:nvSpPr>
            <p:cNvPr id="34" name="Text 29"/>
            <p:cNvSpPr/>
            <p:nvPr/>
          </p:nvSpPr>
          <p:spPr>
            <a:xfrm>
              <a:off x="15581" y="3672"/>
              <a:ext cx="1886"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C_Ht^* ↑</a:t>
              </a:r>
              <a:endParaRPr lang="en-US" sz="1800" kern="1200" dirty="0">
                <a:solidFill>
                  <a:srgbClr val="6E4B37"/>
                </a:solidFill>
                <a:latin typeface="+mn-lt"/>
                <a:ea typeface="+mn-ea"/>
                <a:cs typeface="+mn-cs"/>
                <a:sym typeface="+mn-ea"/>
              </a:endParaRPr>
            </a:p>
          </p:txBody>
        </p:sp>
      </p:grpSp>
      <p:sp>
        <p:nvSpPr>
          <p:cNvPr id="35" name="Shape 30"/>
          <p:cNvSpPr/>
          <p:nvPr/>
        </p:nvSpPr>
        <p:spPr>
          <a:xfrm>
            <a:off x="11137392" y="5980176"/>
            <a:ext cx="2125980" cy="1069848"/>
          </a:xfrm>
          <a:prstGeom prst="roundRect">
            <a:avLst>
              <a:gd name="adj" fmla="val 15385"/>
            </a:avLst>
          </a:prstGeom>
          <a:solidFill>
            <a:srgbClr val="F9F5EF"/>
          </a:solidFill>
          <a:ln w="12700">
            <a:solidFill>
              <a:srgbClr val="E7D2B8"/>
            </a:solidFill>
            <a:prstDash val="solid"/>
          </a:ln>
        </p:spPr>
        <p:txBody>
          <a:bodyPr/>
          <a:lstStyle/>
          <a:p/>
        </p:txBody>
      </p:sp>
      <p:grpSp>
        <p:nvGrpSpPr>
          <p:cNvPr id="49" name="组合 48"/>
          <p:cNvGrpSpPr/>
          <p:nvPr/>
        </p:nvGrpSpPr>
        <p:grpSpPr>
          <a:xfrm>
            <a:off x="11302365" y="6172200"/>
            <a:ext cx="1796415" cy="643890"/>
            <a:chOff x="11866" y="6480"/>
            <a:chExt cx="1886" cy="676"/>
          </a:xfrm>
        </p:grpSpPr>
        <p:sp>
          <p:nvSpPr>
            <p:cNvPr id="36" name="Text 31"/>
            <p:cNvSpPr/>
            <p:nvPr/>
          </p:nvSpPr>
          <p:spPr>
            <a:xfrm>
              <a:off x="11866" y="6480"/>
              <a:ext cx="1886" cy="259"/>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本国消费下降</a:t>
              </a:r>
              <a:endParaRPr lang="en-US" sz="2100" b="1" kern="1200" dirty="0">
                <a:solidFill>
                  <a:srgbClr val="2F221A"/>
                </a:solidFill>
                <a:latin typeface="+mn-lt"/>
                <a:ea typeface="+mn-ea"/>
                <a:cs typeface="+mn-cs"/>
                <a:sym typeface="+mn-ea"/>
              </a:endParaRPr>
            </a:p>
          </p:txBody>
        </p:sp>
        <p:sp>
          <p:nvSpPr>
            <p:cNvPr id="37" name="Text 32"/>
            <p:cNvSpPr/>
            <p:nvPr/>
          </p:nvSpPr>
          <p:spPr>
            <a:xfrm>
              <a:off x="11866" y="6898"/>
              <a:ext cx="1886"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c_t-c_t^* ↓</a:t>
              </a:r>
              <a:endParaRPr lang="en-US" sz="1800" kern="1200" dirty="0">
                <a:solidFill>
                  <a:srgbClr val="6E4B37"/>
                </a:solidFill>
                <a:latin typeface="+mn-lt"/>
                <a:ea typeface="+mn-ea"/>
                <a:cs typeface="+mn-cs"/>
                <a:sym typeface="+mn-ea"/>
              </a:endParaRPr>
            </a:p>
          </p:txBody>
        </p:sp>
      </p:grpSp>
      <p:sp>
        <p:nvSpPr>
          <p:cNvPr id="38" name="Shape 33"/>
          <p:cNvSpPr/>
          <p:nvPr/>
        </p:nvSpPr>
        <p:spPr>
          <a:xfrm>
            <a:off x="9601200" y="7434072"/>
            <a:ext cx="7200900" cy="1124712"/>
          </a:xfrm>
          <a:prstGeom prst="roundRect">
            <a:avLst>
              <a:gd name="adj" fmla="val 13415"/>
            </a:avLst>
          </a:prstGeom>
          <a:solidFill>
            <a:srgbClr val="EFE1CF"/>
          </a:solidFill>
          <a:ln w="12700">
            <a:solidFill>
              <a:srgbClr val="E7D2B8"/>
            </a:solidFill>
            <a:prstDash val="solid"/>
          </a:ln>
        </p:spPr>
        <p:txBody>
          <a:bodyPr/>
          <a:lstStyle/>
          <a:p/>
        </p:txBody>
      </p:sp>
      <p:grpSp>
        <p:nvGrpSpPr>
          <p:cNvPr id="50" name="组合 49"/>
          <p:cNvGrpSpPr/>
          <p:nvPr/>
        </p:nvGrpSpPr>
        <p:grpSpPr>
          <a:xfrm>
            <a:off x="9834563" y="7534275"/>
            <a:ext cx="6652260" cy="754380"/>
            <a:chOff x="10368" y="8006"/>
            <a:chExt cx="6984" cy="792"/>
          </a:xfrm>
        </p:grpSpPr>
        <p:sp>
          <p:nvSpPr>
            <p:cNvPr id="39" name="Text 34"/>
            <p:cNvSpPr/>
            <p:nvPr/>
          </p:nvSpPr>
          <p:spPr>
            <a:xfrm>
              <a:off x="10368" y="8006"/>
              <a:ext cx="6984" cy="403"/>
            </a:xfrm>
            <a:prstGeom prst="rect">
              <a:avLst/>
            </a:prstGeom>
            <a:noFill/>
          </p:spPr>
          <p:txBody>
            <a:bodyPr wrap="square" lIns="0" tIns="0" rIns="0" bIns="0" rtlCol="0" anchor="ctr">
              <a:normAutofit/>
            </a:bodyP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Home Bias 的作用</a:t>
              </a:r>
              <a:endParaRPr lang="en-US" sz="2100" b="1" kern="1200" dirty="0">
                <a:solidFill>
                  <a:srgbClr val="2F221A"/>
                </a:solidFill>
                <a:latin typeface="+mn-lt"/>
                <a:ea typeface="+mn-ea"/>
                <a:cs typeface="+mn-cs"/>
                <a:sym typeface="+mn-ea"/>
              </a:endParaRPr>
            </a:p>
          </p:txBody>
        </p:sp>
        <p:sp>
          <p:nvSpPr>
            <p:cNvPr id="40" name="Text 35"/>
            <p:cNvSpPr/>
            <p:nvPr/>
          </p:nvSpPr>
          <p:spPr>
            <a:xfrm>
              <a:off x="10368" y="8554"/>
              <a:ext cx="6984" cy="245"/>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1800" kern="1200" dirty="0">
                  <a:solidFill>
                    <a:srgbClr val="2F221A"/>
                  </a:solidFill>
                  <a:latin typeface="+mn-lt"/>
                  <a:ea typeface="+mn-ea"/>
                  <a:cs typeface="+mn-cs"/>
                  <a:sym typeface="+mn-ea"/>
                </a:rPr>
                <a:t>γ 小意味着汇率对总消费、产出等宏观量传递弱；所以汇率剧烈动，但实体变量只温和调整。</a:t>
              </a:r>
              <a:endParaRPr lang="en-US" sz="1800" kern="1200" dirty="0">
                <a:solidFill>
                  <a:srgbClr val="2F221A"/>
                </a:solidFill>
                <a:latin typeface="+mn-lt"/>
                <a:ea typeface="+mn-ea"/>
                <a:cs typeface="+mn-cs"/>
                <a:sym typeface="+mn-ea"/>
              </a:endParaRPr>
            </a:p>
          </p:txBody>
        </p:sp>
      </p:grpSp>
      <mc:AlternateContent xmlns:mc="http://schemas.openxmlformats.org/markup-compatibility/2006">
        <mc:Choice xmlns:a14="http://schemas.microsoft.com/office/drawing/2010/main" Requires="a14">
          <p:sp>
            <p:nvSpPr>
              <p:cNvPr id="46" name="文本框 45"/>
              <p:cNvSpPr txBox="1"/>
              <p:nvPr/>
            </p:nvSpPr>
            <p:spPr>
              <a:xfrm>
                <a:off x="2775585" y="6692265"/>
                <a:ext cx="5432108" cy="1064895"/>
              </a:xfrm>
              <a:prstGeom prst="rect">
                <a:avLst/>
              </a:prstGeom>
              <a:noFill/>
              <a:extLst>
                <a:ext uri="{909E8E84-426E-40DD-AFC4-6F175D3DCCD1}">
                  <a14:hiddenFill xmlns:a14="http://schemas.microsoft.com/office/drawing/2010/main">
                    <a:solidFill>
                      <a:schemeClr val="bg1"/>
                    </a:solidFill>
                  </a14:hiddenFill>
                </a:ext>
              </a:extLst>
            </p:spPr>
            <p:txBody>
              <a:bodyPr wrap="none" rtlCol="0" anchor="t">
                <a:noAutofit/>
              </a:bodyPr>
              <a:lstStyle/>
              <a:p>
                <a:pPr algn="l" defTabSz="914400">
                  <a:spcBef>
                    <a:spcPct val="0"/>
                  </a:spcBef>
                  <a:spcAft>
                    <a:spcPct val="0"/>
                  </a:spcAft>
                </a:pPr>
                <a14:m>
                  <m:oMathPara xmlns:m="http://schemas.openxmlformats.org/officeDocument/2006/math">
                    <m:oMathParaPr>
                      <m:jc m:val="centerGroup"/>
                    </m:oMathParaPr>
                    <m:oMath xmlns:m="http://schemas.openxmlformats.org/officeDocument/2006/math">
                      <m:sSub>
                        <m:sSubPr>
                          <m:ctrlPr>
                            <a:rPr lang="en-US" altLang="zh-CN" sz="3000" i="1" kern="1200">
                              <a:solidFill>
                                <a:schemeClr val="bg1"/>
                              </a:solidFill>
                              <a:latin typeface="Cambria Math" panose="02040503050406030204" charset="0"/>
                              <a:ea typeface="+mn-ea"/>
                              <a:cs typeface="Cambria Math" panose="02040503050406030204" charset="0"/>
                              <a:sym typeface="+mn-ea"/>
                            </a:rPr>
                          </m:ctrlPr>
                        </m:sSubPr>
                        <m:e>
                          <m:r>
                            <a:rPr lang="en-US" altLang="zh-CN" sz="3000" i="1" kern="1200">
                              <a:solidFill>
                                <a:schemeClr val="bg1"/>
                              </a:solidFill>
                              <a:latin typeface="Cambria Math" panose="02040503050406030204" charset="0"/>
                              <a:ea typeface="+mn-ea"/>
                              <a:cs typeface="Cambria Math" panose="02040503050406030204" charset="0"/>
                              <a:sym typeface="+mn-ea"/>
                            </a:rPr>
                            <m:t>𝑐</m:t>
                          </m:r>
                        </m:e>
                        <m:sub>
                          <m:r>
                            <a:rPr lang="en-US" altLang="zh-CN" sz="3000" i="1" kern="1200">
                              <a:solidFill>
                                <a:schemeClr val="bg1"/>
                              </a:solidFill>
                              <a:latin typeface="Cambria Math" panose="02040503050406030204" charset="0"/>
                              <a:ea typeface="+mn-ea"/>
                              <a:cs typeface="Cambria Math" panose="02040503050406030204" charset="0"/>
                              <a:sym typeface="+mn-ea"/>
                            </a:rPr>
                            <m:t>𝑡</m:t>
                          </m:r>
                        </m:sub>
                      </m:sSub>
                      <m:r>
                        <a:rPr lang="en-US" altLang="zh-CN" sz="3000" i="1" kern="1200">
                          <a:solidFill>
                            <a:schemeClr val="bg1"/>
                          </a:solidFill>
                          <a:latin typeface="Cambria Math" panose="02040503050406030204" charset="0"/>
                          <a:ea typeface="+mn-ea"/>
                          <a:cs typeface="Cambria Math" panose="02040503050406030204" charset="0"/>
                          <a:sym typeface="+mn-ea"/>
                        </a:rPr>
                        <m:t>−</m:t>
                      </m:r>
                      <m:sSubSup>
                        <m:sSubSupPr>
                          <m:ctrlPr>
                            <a:rPr lang="en-US" altLang="zh-CN" sz="3000" i="1" kern="1200">
                              <a:solidFill>
                                <a:schemeClr val="bg1"/>
                              </a:solidFill>
                              <a:latin typeface="Cambria Math" panose="02040503050406030204" charset="0"/>
                              <a:ea typeface="+mn-ea"/>
                              <a:cs typeface="Cambria Math" panose="02040503050406030204" charset="0"/>
                              <a:sym typeface="+mn-ea"/>
                            </a:rPr>
                          </m:ctrlPr>
                        </m:sSubSupPr>
                        <m:e>
                          <m:r>
                            <a:rPr lang="en-US" altLang="zh-CN" sz="3000" i="1" kern="1200">
                              <a:solidFill>
                                <a:schemeClr val="bg1"/>
                              </a:solidFill>
                              <a:latin typeface="Cambria Math" panose="02040503050406030204" charset="0"/>
                              <a:ea typeface="+mn-ea"/>
                              <a:cs typeface="Cambria Math" panose="02040503050406030204" charset="0"/>
                              <a:sym typeface="+mn-ea"/>
                            </a:rPr>
                            <m:t>𝑐</m:t>
                          </m:r>
                        </m:e>
                        <m:sub>
                          <m:r>
                            <a:rPr lang="en-US" altLang="zh-CN" sz="3000" i="1" kern="1200">
                              <a:solidFill>
                                <a:schemeClr val="bg1"/>
                              </a:solidFill>
                              <a:latin typeface="Cambria Math" panose="02040503050406030204" charset="0"/>
                              <a:ea typeface="+mn-ea"/>
                              <a:cs typeface="Cambria Math" panose="02040503050406030204" charset="0"/>
                              <a:sym typeface="+mn-ea"/>
                            </a:rPr>
                            <m:t>𝑡</m:t>
                          </m:r>
                        </m:sub>
                        <m:sup>
                          <m:r>
                            <a:rPr lang="en-US" altLang="zh-CN" sz="3000" i="1" kern="1200">
                              <a:solidFill>
                                <a:schemeClr val="bg1"/>
                              </a:solidFill>
                              <a:latin typeface="Cambria Math" panose="02040503050406030204" charset="0"/>
                              <a:ea typeface="+mn-ea"/>
                              <a:cs typeface="Cambria Math" panose="02040503050406030204" charset="0"/>
                              <a:sym typeface="+mn-ea"/>
                            </a:rPr>
                            <m:t>∗</m:t>
                          </m:r>
                        </m:sup>
                      </m:sSubSup>
                      <m:r>
                        <a:rPr lang="en-US" altLang="zh-CN" sz="3000" i="1" kern="1200">
                          <a:solidFill>
                            <a:schemeClr val="bg1"/>
                          </a:solidFill>
                          <a:latin typeface="Cambria Math" panose="02040503050406030204" charset="0"/>
                          <a:ea typeface="+mn-ea"/>
                          <a:cs typeface="Cambria Math" panose="02040503050406030204" charset="0"/>
                          <a:sym typeface="+mn-ea"/>
                        </a:rPr>
                        <m:t>=</m:t>
                      </m:r>
                      <m:sSub>
                        <m:sSubPr>
                          <m:ctrlPr>
                            <a:rPr lang="en-US" altLang="zh-CN" sz="3000" i="1" kern="1200">
                              <a:solidFill>
                                <a:schemeClr val="bg1"/>
                              </a:solidFill>
                              <a:latin typeface="Cambria Math" panose="02040503050406030204" charset="0"/>
                              <a:ea typeface="+mn-ea"/>
                              <a:cs typeface="Cambria Math" panose="02040503050406030204" charset="0"/>
                              <a:sym typeface="+mn-ea"/>
                            </a:rPr>
                          </m:ctrlPr>
                        </m:sSubPr>
                        <m:e>
                          <m:r>
                            <a:rPr lang="en-US" altLang="zh-CN" sz="3000" i="1" kern="1200">
                              <a:solidFill>
                                <a:schemeClr val="bg1"/>
                              </a:solidFill>
                              <a:latin typeface="Cambria Math" panose="02040503050406030204" charset="0"/>
                              <a:ea typeface="+mn-ea"/>
                              <a:cs typeface="Cambria Math" panose="02040503050406030204" charset="0"/>
                              <a:sym typeface="+mn-ea"/>
                            </a:rPr>
                            <m:t>𝑘</m:t>
                          </m:r>
                        </m:e>
                        <m:sub>
                          <m:r>
                            <a:rPr lang="en-US" altLang="zh-CN" sz="3000" i="1" kern="1200">
                              <a:solidFill>
                                <a:schemeClr val="bg1"/>
                              </a:solidFill>
                              <a:latin typeface="Cambria Math" panose="02040503050406030204" charset="0"/>
                              <a:ea typeface="+mn-ea"/>
                              <a:cs typeface="Cambria Math" panose="02040503050406030204" charset="0"/>
                              <a:sym typeface="+mn-ea"/>
                            </a:rPr>
                            <m:t>𝑎</m:t>
                          </m:r>
                        </m:sub>
                      </m:sSub>
                      <m:r>
                        <a:rPr lang="en-US" altLang="zh-CN" sz="3000" i="1" kern="1200">
                          <a:solidFill>
                            <a:schemeClr val="bg1"/>
                          </a:solidFill>
                          <a:latin typeface="Cambria Math" panose="02040503050406030204" charset="0"/>
                          <a:ea typeface="+mn-ea"/>
                          <a:cs typeface="Cambria Math" panose="02040503050406030204" charset="0"/>
                          <a:sym typeface="+mn-ea"/>
                        </a:rPr>
                        <m:t>(</m:t>
                      </m:r>
                      <m:sSub>
                        <m:sSubPr>
                          <m:ctrlPr>
                            <a:rPr lang="en-US" altLang="zh-CN" sz="3000" i="1" kern="1200">
                              <a:solidFill>
                                <a:schemeClr val="bg1"/>
                              </a:solidFill>
                              <a:latin typeface="Cambria Math" panose="02040503050406030204" charset="0"/>
                              <a:ea typeface="+mn-ea"/>
                              <a:cs typeface="Cambria Math" panose="02040503050406030204" charset="0"/>
                              <a:sym typeface="+mn-ea"/>
                            </a:rPr>
                          </m:ctrlPr>
                        </m:sSubPr>
                        <m:e>
                          <m:r>
                            <a:rPr lang="en-US" altLang="zh-CN" sz="3000" i="1" kern="1200">
                              <a:solidFill>
                                <a:schemeClr val="bg1"/>
                              </a:solidFill>
                              <a:latin typeface="Cambria Math" panose="02040503050406030204" charset="0"/>
                              <a:ea typeface="+mn-ea"/>
                              <a:cs typeface="Cambria Math" panose="02040503050406030204" charset="0"/>
                              <a:sym typeface="+mn-ea"/>
                            </a:rPr>
                            <m:t>𝑎</m:t>
                          </m:r>
                        </m:e>
                        <m:sub>
                          <m:r>
                            <a:rPr lang="en-US" altLang="zh-CN" sz="3000" i="1" kern="1200">
                              <a:solidFill>
                                <a:schemeClr val="bg1"/>
                              </a:solidFill>
                              <a:latin typeface="Cambria Math" panose="02040503050406030204" charset="0"/>
                              <a:ea typeface="+mn-ea"/>
                              <a:cs typeface="Cambria Math" panose="02040503050406030204" charset="0"/>
                              <a:sym typeface="+mn-ea"/>
                            </a:rPr>
                            <m:t>𝑡</m:t>
                          </m:r>
                        </m:sub>
                      </m:sSub>
                      <m:r>
                        <a:rPr lang="en-US" altLang="zh-CN" sz="3000" i="1" kern="1200">
                          <a:solidFill>
                            <a:schemeClr val="bg1"/>
                          </a:solidFill>
                          <a:latin typeface="Cambria Math" panose="02040503050406030204" charset="0"/>
                          <a:ea typeface="+mn-ea"/>
                          <a:cs typeface="Cambria Math" panose="02040503050406030204" charset="0"/>
                          <a:sym typeface="+mn-ea"/>
                        </a:rPr>
                        <m:t>−</m:t>
                      </m:r>
                      <m:sSubSup>
                        <m:sSubSupPr>
                          <m:ctrlPr>
                            <a:rPr lang="en-US" altLang="zh-CN" sz="3000" i="1" kern="1200">
                              <a:solidFill>
                                <a:schemeClr val="bg1"/>
                              </a:solidFill>
                              <a:latin typeface="Cambria Math" panose="02040503050406030204" charset="0"/>
                              <a:ea typeface="+mn-ea"/>
                              <a:cs typeface="Cambria Math" panose="02040503050406030204" charset="0"/>
                              <a:sym typeface="+mn-ea"/>
                            </a:rPr>
                          </m:ctrlPr>
                        </m:sSubSupPr>
                        <m:e>
                          <m:r>
                            <a:rPr lang="en-US" altLang="zh-CN" sz="3000" i="1" kern="1200">
                              <a:solidFill>
                                <a:schemeClr val="bg1"/>
                              </a:solidFill>
                              <a:latin typeface="Cambria Math" panose="02040503050406030204" charset="0"/>
                              <a:ea typeface="+mn-ea"/>
                              <a:cs typeface="Cambria Math" panose="02040503050406030204" charset="0"/>
                              <a:sym typeface="+mn-ea"/>
                            </a:rPr>
                            <m:t>𝑎</m:t>
                          </m:r>
                        </m:e>
                        <m:sub>
                          <m:r>
                            <a:rPr lang="en-US" altLang="zh-CN" sz="3000" i="1" kern="1200">
                              <a:solidFill>
                                <a:schemeClr val="bg1"/>
                              </a:solidFill>
                              <a:latin typeface="Cambria Math" panose="02040503050406030204" charset="0"/>
                              <a:ea typeface="+mn-ea"/>
                              <a:cs typeface="Cambria Math" panose="02040503050406030204" charset="0"/>
                              <a:sym typeface="+mn-ea"/>
                            </a:rPr>
                            <m:t>𝑡</m:t>
                          </m:r>
                        </m:sub>
                        <m:sup>
                          <m:r>
                            <a:rPr lang="en-US" altLang="zh-CN" sz="3000" i="1" kern="1200">
                              <a:solidFill>
                                <a:schemeClr val="bg1"/>
                              </a:solidFill>
                              <a:latin typeface="Cambria Math" panose="02040503050406030204" charset="0"/>
                              <a:ea typeface="+mn-ea"/>
                              <a:cs typeface="Cambria Math" panose="02040503050406030204" charset="0"/>
                              <a:sym typeface="+mn-ea"/>
                            </a:rPr>
                            <m:t>∗</m:t>
                          </m:r>
                        </m:sup>
                      </m:sSubSup>
                      <m:r>
                        <a:rPr lang="en-US" altLang="zh-CN" sz="3000" i="1" kern="1200">
                          <a:solidFill>
                            <a:schemeClr val="bg1"/>
                          </a:solidFill>
                          <a:latin typeface="Cambria Math" panose="02040503050406030204" charset="0"/>
                          <a:ea typeface="+mn-ea"/>
                          <a:cs typeface="Cambria Math" panose="02040503050406030204" charset="0"/>
                          <a:sym typeface="+mn-ea"/>
                        </a:rPr>
                        <m:t>)−</m:t>
                      </m:r>
                      <m:r>
                        <a:rPr lang="en-US" altLang="zh-CN" sz="3000" i="1" kern="1200">
                          <a:solidFill>
                            <a:schemeClr val="bg1"/>
                          </a:solidFill>
                          <a:latin typeface="Cambria Math" panose="02040503050406030204" charset="0"/>
                          <a:ea typeface="+mn-ea"/>
                          <a:cs typeface="Cambria Math" panose="02040503050406030204" charset="0"/>
                          <a:sym typeface="+mn-ea"/>
                        </a:rPr>
                        <m:t>𝑔</m:t>
                      </m:r>
                      <m:sSub>
                        <m:sSubPr>
                          <m:ctrlPr>
                            <a:rPr lang="en-US" altLang="zh-CN" sz="3000" i="1" kern="1200">
                              <a:solidFill>
                                <a:schemeClr val="bg1"/>
                              </a:solidFill>
                              <a:latin typeface="Cambria Math" panose="02040503050406030204" charset="0"/>
                              <a:ea typeface="+mn-ea"/>
                              <a:cs typeface="Cambria Math" panose="02040503050406030204" charset="0"/>
                              <a:sym typeface="+mn-ea"/>
                            </a:rPr>
                          </m:ctrlPr>
                        </m:sSubPr>
                        <m:e>
                          <m:r>
                            <a:rPr lang="en-US" altLang="zh-CN" sz="3000" i="1" kern="1200">
                              <a:solidFill>
                                <a:schemeClr val="bg1"/>
                              </a:solidFill>
                              <a:latin typeface="Cambria Math" panose="02040503050406030204" charset="0"/>
                              <a:ea typeface="+mn-ea"/>
                              <a:cs typeface="Cambria Math" panose="02040503050406030204" charset="0"/>
                              <a:sym typeface="+mn-ea"/>
                            </a:rPr>
                            <m:t>𝑘</m:t>
                          </m:r>
                        </m:e>
                        <m:sub>
                          <m:r>
                            <a:rPr lang="en-US" altLang="zh-CN" sz="3000" i="1" kern="1200">
                              <a:solidFill>
                                <a:schemeClr val="bg1"/>
                              </a:solidFill>
                              <a:latin typeface="Cambria Math" panose="02040503050406030204" charset="0"/>
                              <a:ea typeface="+mn-ea"/>
                              <a:cs typeface="Cambria Math" panose="02040503050406030204" charset="0"/>
                              <a:sym typeface="+mn-ea"/>
                            </a:rPr>
                            <m:t>𝑞</m:t>
                          </m:r>
                        </m:sub>
                      </m:sSub>
                      <m:sSub>
                        <m:sSubPr>
                          <m:ctrlPr>
                            <a:rPr lang="en-US" altLang="zh-CN" sz="3000" i="1" kern="1200">
                              <a:solidFill>
                                <a:schemeClr val="bg1"/>
                              </a:solidFill>
                              <a:latin typeface="Cambria Math" panose="02040503050406030204" charset="0"/>
                              <a:ea typeface="+mn-ea"/>
                              <a:cs typeface="Cambria Math" panose="02040503050406030204" charset="0"/>
                              <a:sym typeface="+mn-ea"/>
                            </a:rPr>
                          </m:ctrlPr>
                        </m:sSubPr>
                        <m:e>
                          <m:r>
                            <a:rPr lang="en-US" altLang="zh-CN" sz="3000" i="1" kern="1200">
                              <a:solidFill>
                                <a:schemeClr val="bg1"/>
                              </a:solidFill>
                              <a:latin typeface="Cambria Math" panose="02040503050406030204" charset="0"/>
                              <a:ea typeface="+mn-ea"/>
                              <a:cs typeface="Cambria Math" panose="02040503050406030204" charset="0"/>
                              <a:sym typeface="+mn-ea"/>
                            </a:rPr>
                            <m:t>𝑞</m:t>
                          </m:r>
                        </m:e>
                        <m:sub>
                          <m:r>
                            <a:rPr lang="en-US" altLang="zh-CN" sz="3000" i="1" kern="1200">
                              <a:solidFill>
                                <a:schemeClr val="bg1"/>
                              </a:solidFill>
                              <a:latin typeface="Cambria Math" panose="02040503050406030204" charset="0"/>
                              <a:ea typeface="+mn-ea"/>
                              <a:cs typeface="Cambria Math" panose="02040503050406030204" charset="0"/>
                              <a:sym typeface="+mn-ea"/>
                            </a:rPr>
                            <m:t>𝑡</m:t>
                          </m:r>
                        </m:sub>
                      </m:sSub>
                    </m:oMath>
                  </m:oMathPara>
                </a14:m>
                <a:endParaRPr lang="en-US" altLang="zh-CN" sz="3000" i="1" kern="1200">
                  <a:solidFill>
                    <a:schemeClr val="bg1"/>
                  </a:solidFill>
                  <a:latin typeface="Cambria Math" panose="02040503050406030204" charset="0"/>
                  <a:ea typeface="+mn-ea"/>
                  <a:cs typeface="Cambria Math" panose="02040503050406030204" charset="0"/>
                  <a:sym typeface="+mn-ea"/>
                </a:endParaRPr>
              </a:p>
            </p:txBody>
          </p:sp>
        </mc:Choice>
        <mc:Fallback>
          <p:sp>
            <p:nvSpPr>
              <p:cNvPr id="46" name="文本框 45"/>
              <p:cNvSpPr txBox="1">
                <a:spLocks noRot="1" noChangeAspect="1" noMove="1" noResize="1" noEditPoints="1" noAdjustHandles="1" noChangeArrowheads="1" noChangeShapeType="1" noTextEdit="1"/>
              </p:cNvSpPr>
              <p:nvPr/>
            </p:nvSpPr>
            <p:spPr>
              <a:xfrm>
                <a:off x="2775585" y="6692265"/>
                <a:ext cx="5432108" cy="1064895"/>
              </a:xfrm>
              <a:prstGeom prst="rect">
                <a:avLst/>
              </a:prstGeom>
              <a:blipFill rotWithShape="1">
                <a:blip r:embed="rId1"/>
                <a:stretch>
                  <a:fillRect r="6"/>
                </a:stretch>
              </a:blipFill>
              <a:extLst>
                <a:ext uri="{909E8E84-426E-40DD-AFC4-6F175D3DCCD1}">
                  <a14:hiddenFill xmlns:a14="http://schemas.microsoft.com/office/drawing/2010/main">
                    <a:solidFill>
                      <a:schemeClr val="bg1"/>
                    </a:solidFill>
                  </a14:hiddenFill>
                </a:ext>
              </a:extLst>
            </p:spPr>
            <p:txBody>
              <a:bodyPr/>
              <a:lstStyle/>
              <a:p>
                <a:r>
                  <a:rPr lang="zh-CN" altLang="en-US">
                    <a:noFill/>
                  </a:rPr>
                  <a:t> </a:t>
                </a:r>
              </a:p>
            </p:txBody>
          </p:sp>
        </mc:Fallback>
      </mc:AlternateContent>
      <p:cxnSp>
        <p:nvCxnSpPr>
          <p:cNvPr id="48" name="直接箭头连接符 47"/>
          <p:cNvCxnSpPr/>
          <p:nvPr/>
        </p:nvCxnSpPr>
        <p:spPr>
          <a:xfrm flipH="1">
            <a:off x="13263563" y="4119563"/>
            <a:ext cx="1910715" cy="1860233"/>
          </a:xfrm>
          <a:prstGeom prst="straightConnector1">
            <a:avLst/>
          </a:prstGeom>
          <a:ln>
            <a:solidFill>
              <a:srgbClr val="C9A983"/>
            </a:solidFill>
            <a:tailEnd type="arrow"/>
          </a:ln>
        </p:spPr>
        <p:style>
          <a:lnRef idx="2">
            <a:schemeClr val="accent1"/>
          </a:lnRef>
          <a:fillRef idx="0">
            <a:srgbClr val="FFFFFF"/>
          </a:fillRef>
          <a:effectRef idx="0">
            <a:srgbClr val="FFFFFF"/>
          </a:effectRef>
          <a:fontRef idx="minor">
            <a:schemeClr val="tx1"/>
          </a:fontRef>
        </p:style>
      </p:cxnSp>
      <p:pic>
        <p:nvPicPr>
          <p:cNvPr id="51" name="Picture 50" descr="s22_labor.png"/>
          <p:cNvPicPr>
            <a:picLocks noChangeAspect="1"/>
          </p:cNvPicPr>
          <p:nvPr/>
        </p:nvPicPr>
        <p:blipFill>
          <a:blip r:embed="rId2"/>
          <a:stretch>
            <a:fillRect/>
          </a:stretch>
        </p:blipFill>
        <p:spPr>
          <a:xfrm>
            <a:off x="2935224" y="2907792"/>
            <a:ext cx="5596128" cy="841248"/>
          </a:xfrm>
          <a:prstGeom prst="rect">
            <a:avLst/>
          </a:prstGeom>
        </p:spPr>
      </p:pic>
      <p:pic>
        <p:nvPicPr>
          <p:cNvPr id="52" name="Picture 51" descr="s22_goods.png"/>
          <p:cNvPicPr>
            <a:picLocks noChangeAspect="1"/>
          </p:cNvPicPr>
          <p:nvPr/>
        </p:nvPicPr>
        <p:blipFill>
          <a:blip r:embed="rId3"/>
          <a:stretch>
            <a:fillRect/>
          </a:stretch>
        </p:blipFill>
        <p:spPr>
          <a:xfrm>
            <a:off x="2926080" y="4251960"/>
            <a:ext cx="5641848" cy="1014984"/>
          </a:xfrm>
          <a:prstGeom prst="rect">
            <a:avLst/>
          </a:prstGeom>
        </p:spPr>
      </p:pic>
      <p:sp>
        <p:nvSpPr>
          <p:cNvPr id="53" name="Rectangle 52"/>
          <p:cNvSpPr/>
          <p:nvPr/>
        </p:nvSpPr>
        <p:spPr>
          <a:xfrm>
            <a:off x="2971800" y="6565392"/>
            <a:ext cx="5166360" cy="603504"/>
          </a:xfrm>
          <a:prstGeom prst="rect">
            <a:avLst/>
          </a:prstGeom>
          <a:solidFill>
            <a:srgbClr val="6E4B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4" name="Picture 53" descr="s22_result.png"/>
          <p:cNvPicPr>
            <a:picLocks noChangeAspect="1"/>
          </p:cNvPicPr>
          <p:nvPr/>
        </p:nvPicPr>
        <p:blipFill>
          <a:blip r:embed="rId4"/>
          <a:stretch>
            <a:fillRect/>
          </a:stretch>
        </p:blipFill>
        <p:spPr>
          <a:xfrm>
            <a:off x="2971800" y="6574536"/>
            <a:ext cx="5166360" cy="585216"/>
          </a:xfrm>
          <a:prstGeom prst="rect">
            <a:avLst/>
          </a:prstGeom>
        </p:spPr>
      </p:pic>
      <p:sp>
        <p:nvSpPr>
          <p:cNvPr id="55" name="Rectangle 54"/>
          <p:cNvSpPr/>
          <p:nvPr/>
        </p:nvSpPr>
        <p:spPr>
          <a:xfrm>
            <a:off x="2907792" y="6510528"/>
            <a:ext cx="5577840" cy="804672"/>
          </a:xfrm>
          <a:prstGeom prst="rect">
            <a:avLst/>
          </a:prstGeom>
          <a:solidFill>
            <a:srgbClr val="6E4B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6" name="Picture 55" descr="s22_result2.png"/>
          <p:cNvPicPr>
            <a:picLocks noChangeAspect="1"/>
          </p:cNvPicPr>
          <p:nvPr/>
        </p:nvPicPr>
        <p:blipFill>
          <a:blip r:embed="rId5"/>
          <a:stretch>
            <a:fillRect/>
          </a:stretch>
        </p:blipFill>
        <p:spPr>
          <a:xfrm>
            <a:off x="2971800" y="6565392"/>
            <a:ext cx="5257800" cy="62179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EFE6"/>
        </a:solidFill>
        <a:effectLst/>
      </p:bgPr>
    </p:bg>
    <p:spTree>
      <p:nvGrpSpPr>
        <p:cNvPr id="1" name=""/>
        <p:cNvGrpSpPr/>
        <p:nvPr/>
      </p:nvGrpSpPr>
      <p:grpSpPr>
        <a:xfrm>
          <a:off x="0" y="0"/>
          <a:ext cx="0" cy="0"/>
          <a:chOff x="0" y="0"/>
          <a:chExt cx="0" cy="0"/>
        </a:xfrm>
      </p:grpSpPr>
      <p:sp>
        <p:nvSpPr>
          <p:cNvPr id="2" name="Shape 0"/>
          <p:cNvSpPr/>
          <p:nvPr/>
        </p:nvSpPr>
        <p:spPr>
          <a:xfrm>
            <a:off x="0" y="0"/>
            <a:ext cx="192024" cy="10287000"/>
          </a:xfrm>
          <a:prstGeom prst="rect">
            <a:avLst/>
          </a:prstGeom>
          <a:solidFill>
            <a:srgbClr val="6E4B37"/>
          </a:solidFill>
          <a:ln w="12700">
            <a:solidFill>
              <a:srgbClr val="6E4B37"/>
            </a:solidFill>
            <a:prstDash val="solid"/>
          </a:ln>
        </p:spPr>
      </p:sp>
      <p:sp>
        <p:nvSpPr>
          <p:cNvPr id="3" name="Text 1"/>
          <p:cNvSpPr/>
          <p:nvPr/>
        </p:nvSpPr>
        <p:spPr>
          <a:xfrm>
            <a:off x="795528" y="466344"/>
            <a:ext cx="12893040" cy="630936"/>
          </a:xfrm>
          <a:prstGeom prst="rect">
            <a:avLst/>
          </a:prstGeom>
          <a:noFill/>
        </p:spPr>
        <p:txBody>
          <a:bodyPr wrap="square" lIns="381" tIns="381" rIns="381" bIns="381" rtlCol="0" anchor="ctr">
            <a:normAutofit/>
          </a:bodyPr>
          <a:lstStyle/>
          <a:p>
            <a:pPr marL="0" indent="0" defTabSz="914400">
              <a:spcBef>
                <a:spcPct val="0"/>
              </a:spcBef>
              <a:spcAft>
                <a:spcPct val="0"/>
              </a:spcAft>
              <a:buNone/>
            </a:pPr>
            <a:r>
              <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rPr>
              <a:t>4.3 谜题解释：远期溢价之谜（负 Fama 系数）</a:t>
            </a:r>
            <a:endPar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endParaRPr>
          </a:p>
        </p:txBody>
      </p:sp>
      <p:sp>
        <p:nvSpPr>
          <p:cNvPr id="4" name="Shape 2"/>
          <p:cNvSpPr/>
          <p:nvPr/>
        </p:nvSpPr>
        <p:spPr>
          <a:xfrm>
            <a:off x="795528" y="1207008"/>
            <a:ext cx="16322040" cy="0"/>
          </a:xfrm>
          <a:prstGeom prst="line">
            <a:avLst/>
          </a:prstGeom>
          <a:noFill/>
          <a:ln w="12700">
            <a:solidFill>
              <a:srgbClr val="B99972"/>
            </a:solidFill>
            <a:prstDash val="solid"/>
          </a:ln>
        </p:spPr>
      </p:sp>
      <p:sp>
        <p:nvSpPr>
          <p:cNvPr id="8" name="Text 6"/>
          <p:cNvSpPr/>
          <p:nvPr/>
        </p:nvSpPr>
        <p:spPr>
          <a:xfrm>
            <a:off x="1124712" y="1481328"/>
            <a:ext cx="15499080" cy="329184"/>
          </a:xfrm>
          <a:prstGeom prst="rect">
            <a:avLst/>
          </a:prstGeom>
          <a:noFill/>
        </p:spPr>
        <p:txBody>
          <a:bodyPr wrap="square" lIns="0" tIns="0" rIns="0" bIns="0" rtlCol="0" anchor="ctr"/>
          <a:lstStyle/>
          <a:p>
            <a:pPr marL="0" indent="0" defTabSz="914400">
              <a:spcBef>
                <a:spcPct val="0"/>
              </a:spcBef>
              <a:spcAft>
                <a:spcPct val="0"/>
              </a:spcAft>
              <a:buNone/>
            </a:pPr>
            <a:r>
              <a:rPr lang="en-US" sz="2700" b="1" kern="1200" dirty="0">
                <a:solidFill>
                  <a:srgbClr val="6E4B37"/>
                </a:solidFill>
                <a:latin typeface="+mn-lt"/>
                <a:ea typeface="+mn-ea"/>
                <a:cs typeface="+mn-cs"/>
                <a:sym typeface="+mn-ea"/>
              </a:rPr>
              <a:t>核心：金融冲击让利差包含风险溢价，因此高利率货币不必贬值，反而可预期升值。</a:t>
            </a:r>
            <a:endParaRPr lang="en-US" sz="2700" b="1" kern="1200" dirty="0">
              <a:solidFill>
                <a:srgbClr val="6E4B37"/>
              </a:solidFill>
              <a:latin typeface="+mn-lt"/>
              <a:ea typeface="+mn-ea"/>
              <a:cs typeface="+mn-cs"/>
              <a:sym typeface="+mn-ea"/>
            </a:endParaRPr>
          </a:p>
        </p:txBody>
      </p:sp>
      <p:sp>
        <p:nvSpPr>
          <p:cNvPr id="9" name="Shape 7"/>
          <p:cNvSpPr/>
          <p:nvPr/>
        </p:nvSpPr>
        <p:spPr>
          <a:xfrm>
            <a:off x="1124712" y="2112264"/>
            <a:ext cx="2811780" cy="493776"/>
          </a:xfrm>
          <a:prstGeom prst="roundRect">
            <a:avLst>
              <a:gd name="adj" fmla="val 19444"/>
            </a:avLst>
          </a:prstGeom>
          <a:solidFill>
            <a:srgbClr val="6E4B37"/>
          </a:solidFill>
          <a:ln w="12700">
            <a:solidFill>
              <a:srgbClr val="6E4B37"/>
            </a:solidFill>
            <a:prstDash val="solid"/>
          </a:ln>
        </p:spPr>
      </p:sp>
      <p:sp>
        <p:nvSpPr>
          <p:cNvPr id="11" name="Shape 9"/>
          <p:cNvSpPr/>
          <p:nvPr/>
        </p:nvSpPr>
        <p:spPr>
          <a:xfrm>
            <a:off x="1124712" y="2770632"/>
            <a:ext cx="7927848" cy="1152144"/>
          </a:xfrm>
          <a:prstGeom prst="roundRect">
            <a:avLst>
              <a:gd name="adj" fmla="val 13095"/>
            </a:avLst>
          </a:prstGeom>
          <a:solidFill>
            <a:srgbClr val="FBF7F1"/>
          </a:solidFill>
          <a:ln w="12700">
            <a:solidFill>
              <a:srgbClr val="E7D2B8"/>
            </a:solidFill>
            <a:prstDash val="solid"/>
          </a:ln>
        </p:spPr>
      </p:sp>
      <p:sp>
        <p:nvSpPr>
          <p:cNvPr id="14" name="Shape 11"/>
          <p:cNvSpPr/>
          <p:nvPr/>
        </p:nvSpPr>
        <p:spPr>
          <a:xfrm>
            <a:off x="1124712" y="4224528"/>
            <a:ext cx="7927848" cy="1591056"/>
          </a:xfrm>
          <a:prstGeom prst="roundRect">
            <a:avLst>
              <a:gd name="adj" fmla="val 9483"/>
            </a:avLst>
          </a:prstGeom>
          <a:solidFill>
            <a:srgbClr val="FBF7F1"/>
          </a:solidFill>
          <a:ln w="12700">
            <a:solidFill>
              <a:srgbClr val="E7D2B8"/>
            </a:solidFill>
            <a:prstDash val="solid"/>
          </a:ln>
        </p:spPr>
      </p:sp>
      <p:sp>
        <p:nvSpPr>
          <p:cNvPr id="18" name="Shape 13"/>
          <p:cNvSpPr/>
          <p:nvPr/>
        </p:nvSpPr>
        <p:spPr>
          <a:xfrm>
            <a:off x="1124712" y="6473952"/>
            <a:ext cx="7927848" cy="1124712"/>
          </a:xfrm>
          <a:prstGeom prst="roundRect">
            <a:avLst>
              <a:gd name="adj" fmla="val 14634"/>
            </a:avLst>
          </a:prstGeom>
          <a:solidFill>
            <a:srgbClr val="6E4B37"/>
          </a:solidFill>
          <a:ln w="12700">
            <a:solidFill>
              <a:srgbClr val="6E4B37"/>
            </a:solidFill>
            <a:prstDash val="solid"/>
          </a:ln>
        </p:spPr>
      </p:sp>
      <p:grpSp>
        <p:nvGrpSpPr>
          <p:cNvPr id="44" name="组合 43"/>
          <p:cNvGrpSpPr/>
          <p:nvPr/>
        </p:nvGrpSpPr>
        <p:grpSpPr>
          <a:xfrm>
            <a:off x="1263015" y="3168015"/>
            <a:ext cx="1851660" cy="4005263"/>
            <a:chOff x="1469" y="3326"/>
            <a:chExt cx="1944" cy="4205"/>
          </a:xfrm>
        </p:grpSpPr>
        <p:sp>
          <p:nvSpPr>
            <p:cNvPr id="12" name="Text 10"/>
            <p:cNvSpPr/>
            <p:nvPr/>
          </p:nvSpPr>
          <p:spPr>
            <a:xfrm>
              <a:off x="1469" y="3326"/>
              <a:ext cx="1656" cy="288"/>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修正 UIP</a:t>
              </a:r>
              <a:endParaRPr lang="en-US" sz="2100" b="1" kern="1200" dirty="0">
                <a:solidFill>
                  <a:srgbClr val="2F221A"/>
                </a:solidFill>
                <a:latin typeface="+mn-lt"/>
                <a:ea typeface="+mn-ea"/>
                <a:cs typeface="+mn-cs"/>
                <a:sym typeface="+mn-ea"/>
              </a:endParaRPr>
            </a:p>
          </p:txBody>
        </p:sp>
        <p:sp>
          <p:nvSpPr>
            <p:cNvPr id="15" name="Text 12"/>
            <p:cNvSpPr/>
            <p:nvPr/>
          </p:nvSpPr>
          <p:spPr>
            <a:xfrm>
              <a:off x="1469" y="5112"/>
              <a:ext cx="1944" cy="288"/>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2F221A"/>
                  </a:solidFill>
                  <a:latin typeface="+mn-lt"/>
                  <a:ea typeface="+mn-ea"/>
                  <a:cs typeface="+mn-cs"/>
                  <a:sym typeface="+mn-ea"/>
                </a:rPr>
                <a:t>联立欧拉方程</a:t>
              </a:r>
              <a:endParaRPr lang="en-US" sz="2100" b="1" kern="1200" dirty="0">
                <a:solidFill>
                  <a:srgbClr val="2F221A"/>
                </a:solidFill>
                <a:latin typeface="+mn-lt"/>
                <a:ea typeface="+mn-ea"/>
                <a:cs typeface="+mn-cs"/>
                <a:sym typeface="+mn-ea"/>
              </a:endParaRPr>
            </a:p>
          </p:txBody>
        </p:sp>
        <p:sp>
          <p:nvSpPr>
            <p:cNvPr id="19" name="Text 14"/>
            <p:cNvSpPr/>
            <p:nvPr/>
          </p:nvSpPr>
          <p:spPr>
            <a:xfrm>
              <a:off x="1469" y="7243"/>
              <a:ext cx="1800" cy="288"/>
            </a:xfrm>
            <a:prstGeom prst="rect">
              <a:avLst/>
            </a:prstGeom>
            <a:noFill/>
          </p:spPr>
          <p:txBody>
            <a:bodyPr wrap="square" lIns="0" tIns="0" rIns="0" bIns="0" rtlCol="0" anchor="ctr"/>
            <a:lstStyle/>
            <a:p>
              <a:pPr marL="0" indent="0" defTabSz="914400">
                <a:spcBef>
                  <a:spcPct val="0"/>
                </a:spcBef>
                <a:spcAft>
                  <a:spcPct val="0"/>
                </a:spcAft>
                <a:buNone/>
              </a:pPr>
              <a:r>
                <a:rPr lang="en-US" sz="2100" b="1" kern="1200" dirty="0">
                  <a:solidFill>
                    <a:srgbClr val="FFFFFF"/>
                  </a:solidFill>
                  <a:latin typeface="+mn-lt"/>
                  <a:ea typeface="+mn-ea"/>
                  <a:cs typeface="+mn-cs"/>
                  <a:sym typeface="+mn-ea"/>
                </a:rPr>
                <a:t>Fama 结论</a:t>
              </a:r>
              <a:endParaRPr lang="en-US" sz="2100" b="1" kern="1200" dirty="0">
                <a:solidFill>
                  <a:srgbClr val="FFFFFF"/>
                </a:solidFill>
                <a:latin typeface="+mn-lt"/>
                <a:ea typeface="+mn-ea"/>
                <a:cs typeface="+mn-cs"/>
                <a:sym typeface="+mn-ea"/>
              </a:endParaRPr>
            </a:p>
          </p:txBody>
        </p:sp>
      </p:grpSp>
      <p:sp>
        <p:nvSpPr>
          <p:cNvPr id="20" name="Text 15"/>
          <p:cNvSpPr/>
          <p:nvPr/>
        </p:nvSpPr>
        <p:spPr>
          <a:xfrm>
            <a:off x="2840990" y="6722110"/>
            <a:ext cx="6143625" cy="628650"/>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400" kern="1200" dirty="0">
                <a:solidFill>
                  <a:srgbClr val="FFFFFF"/>
                </a:solidFill>
                <a:latin typeface="Times New Roman" panose="02020603050405020304" pitchFamily="18" charset="0"/>
                <a:ea typeface="宋体" panose="02010600030101010101" pitchFamily="2" charset="-122"/>
                <a:cs typeface="Cambria Math" panose="02040503050406030204" pitchFamily="34" charset="-120"/>
                <a:sym typeface="+mn-ea"/>
              </a:rPr>
              <a:t>β_(F | a) = 1    β_(F | </a:t>
            </a:r>
            <a:r>
              <a:rPr lang="en-US" altLang="zh-CN" sz="2400" kern="1200" dirty="0">
                <a:solidFill>
                  <a:srgbClr val="FFFFFF"/>
                </a:solidFill>
                <a:latin typeface="Times New Roman" panose="02020603050405020304" pitchFamily="18" charset="0"/>
                <a:ea typeface="宋体" panose="02010600030101010101" pitchFamily="2" charset="-122"/>
                <a:cs typeface="Cambria Math" panose="02040503050406030204" pitchFamily="34" charset="-120"/>
                <a:sym typeface="+mn-ea"/>
              </a:rPr>
              <a:t>ψ</a:t>
            </a:r>
            <a:r>
              <a:rPr lang="en-US" sz="2400" kern="1200" dirty="0">
                <a:solidFill>
                  <a:srgbClr val="FFFFFF"/>
                </a:solidFill>
                <a:latin typeface="Times New Roman" panose="02020603050405020304" pitchFamily="18" charset="0"/>
                <a:ea typeface="宋体" panose="02010600030101010101" pitchFamily="2" charset="-122"/>
                <a:cs typeface="Cambria Math" panose="02040503050406030204" pitchFamily="34" charset="-120"/>
                <a:sym typeface="+mn-ea"/>
              </a:rPr>
              <a:t> )= −1/(gjk_q) &lt; 0   R² ≈ 0</a:t>
            </a:r>
            <a:endParaRPr lang="en-US" sz="2400" kern="1200" dirty="0">
              <a:solidFill>
                <a:srgbClr val="FFFFFF"/>
              </a:solidFill>
              <a:latin typeface="Times New Roman" panose="02020603050405020304" pitchFamily="18" charset="0"/>
              <a:ea typeface="宋体" panose="02010600030101010101" pitchFamily="2" charset="-122"/>
              <a:cs typeface="Cambria Math" panose="02040503050406030204" pitchFamily="34" charset="-120"/>
              <a:sym typeface="+mn-ea"/>
            </a:endParaRPr>
          </a:p>
        </p:txBody>
      </p:sp>
      <p:sp>
        <p:nvSpPr>
          <p:cNvPr id="21" name="Shape 16"/>
          <p:cNvSpPr/>
          <p:nvPr/>
        </p:nvSpPr>
        <p:spPr>
          <a:xfrm>
            <a:off x="9601200" y="2112264"/>
            <a:ext cx="2276856" cy="493776"/>
          </a:xfrm>
          <a:prstGeom prst="roundRect">
            <a:avLst>
              <a:gd name="adj" fmla="val 19444"/>
            </a:avLst>
          </a:prstGeom>
          <a:solidFill>
            <a:srgbClr val="5E6E58"/>
          </a:solidFill>
          <a:ln w="12700">
            <a:solidFill>
              <a:srgbClr val="5E6E58"/>
            </a:solidFill>
            <a:prstDash val="solid"/>
          </a:ln>
        </p:spPr>
      </p:sp>
      <p:grpSp>
        <p:nvGrpSpPr>
          <p:cNvPr id="46" name="组合 45"/>
          <p:cNvGrpSpPr/>
          <p:nvPr/>
        </p:nvGrpSpPr>
        <p:grpSpPr>
          <a:xfrm>
            <a:off x="1206818" y="2194560"/>
            <a:ext cx="10588943" cy="356235"/>
            <a:chOff x="1267" y="2304"/>
            <a:chExt cx="11117" cy="374"/>
          </a:xfrm>
        </p:grpSpPr>
        <p:sp>
          <p:nvSpPr>
            <p:cNvPr id="10" name="Text 8"/>
            <p:cNvSpPr/>
            <p:nvPr/>
          </p:nvSpPr>
          <p:spPr>
            <a:xfrm>
              <a:off x="1267" y="2304"/>
              <a:ext cx="2779" cy="374"/>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01 从修正 UIP 出发</a:t>
              </a:r>
              <a:endParaRPr lang="en-US" sz="2100" b="1" kern="1200" dirty="0">
                <a:solidFill>
                  <a:srgbClr val="FFFFFF"/>
                </a:solidFill>
                <a:latin typeface="+mn-lt"/>
                <a:ea typeface="+mn-ea"/>
                <a:cs typeface="+mn-cs"/>
                <a:sym typeface="+mn-ea"/>
              </a:endParaRPr>
            </a:p>
          </p:txBody>
        </p:sp>
        <p:sp>
          <p:nvSpPr>
            <p:cNvPr id="22" name="Text 17"/>
            <p:cNvSpPr/>
            <p:nvPr/>
          </p:nvSpPr>
          <p:spPr>
            <a:xfrm>
              <a:off x="10166" y="2304"/>
              <a:ext cx="2218" cy="374"/>
            </a:xfrm>
            <a:prstGeom prst="rect">
              <a:avLst/>
            </a:prstGeom>
            <a:noFill/>
          </p:spPr>
          <p:txBody>
            <a:bodyPr wrap="square" lIns="0" tIns="0" rIns="0" bIns="0" rtlCol="0" anchor="ctr"/>
            <a:lstStyle/>
            <a:p>
              <a:pPr marL="0" indent="0" algn="ctr" defTabSz="914400">
                <a:spcBef>
                  <a:spcPct val="0"/>
                </a:spcBef>
                <a:spcAft>
                  <a:spcPct val="0"/>
                </a:spcAft>
                <a:buNone/>
              </a:pPr>
              <a:r>
                <a:rPr lang="en-US" sz="2100" b="1" kern="1200" dirty="0">
                  <a:solidFill>
                    <a:srgbClr val="FFFFFF"/>
                  </a:solidFill>
                  <a:latin typeface="+mn-lt"/>
                  <a:ea typeface="+mn-ea"/>
                  <a:cs typeface="+mn-cs"/>
                  <a:sym typeface="+mn-ea"/>
                </a:rPr>
                <a:t>02 经济直觉</a:t>
              </a:r>
              <a:endParaRPr lang="en-US" sz="2100" b="1" kern="1200" dirty="0">
                <a:solidFill>
                  <a:srgbClr val="FFFFFF"/>
                </a:solidFill>
                <a:latin typeface="+mn-lt"/>
                <a:ea typeface="+mn-ea"/>
                <a:cs typeface="+mn-cs"/>
                <a:sym typeface="+mn-ea"/>
              </a:endParaRPr>
            </a:p>
          </p:txBody>
        </p:sp>
      </p:grpSp>
      <p:sp>
        <p:nvSpPr>
          <p:cNvPr id="23" name="Shape 18"/>
          <p:cNvSpPr/>
          <p:nvPr/>
        </p:nvSpPr>
        <p:spPr>
          <a:xfrm>
            <a:off x="11548872" y="3470148"/>
            <a:ext cx="466344" cy="0"/>
          </a:xfrm>
          <a:prstGeom prst="line">
            <a:avLst/>
          </a:prstGeom>
          <a:noFill/>
          <a:ln w="12700">
            <a:solidFill>
              <a:srgbClr val="C6A47D"/>
            </a:solidFill>
            <a:prstDash val="solid"/>
            <a:headEnd type="none"/>
            <a:tailEnd type="triangle"/>
          </a:ln>
        </p:spPr>
      </p:sp>
      <p:sp>
        <p:nvSpPr>
          <p:cNvPr id="24" name="Shape 19"/>
          <p:cNvSpPr/>
          <p:nvPr/>
        </p:nvSpPr>
        <p:spPr>
          <a:xfrm>
            <a:off x="14017752" y="3470148"/>
            <a:ext cx="466344" cy="0"/>
          </a:xfrm>
          <a:prstGeom prst="line">
            <a:avLst/>
          </a:prstGeom>
          <a:noFill/>
          <a:ln w="12700">
            <a:solidFill>
              <a:srgbClr val="C6A47D"/>
            </a:solidFill>
            <a:prstDash val="solid"/>
            <a:headEnd type="none"/>
            <a:tailEnd type="triangle"/>
          </a:ln>
        </p:spPr>
      </p:sp>
      <p:sp>
        <p:nvSpPr>
          <p:cNvPr id="26" name="Shape 21"/>
          <p:cNvSpPr/>
          <p:nvPr/>
        </p:nvSpPr>
        <p:spPr>
          <a:xfrm>
            <a:off x="9601200" y="2907792"/>
            <a:ext cx="2125980" cy="1069848"/>
          </a:xfrm>
          <a:prstGeom prst="roundRect">
            <a:avLst>
              <a:gd name="adj" fmla="val 15385"/>
            </a:avLst>
          </a:prstGeom>
          <a:solidFill>
            <a:srgbClr val="F9F5EF"/>
          </a:solidFill>
          <a:ln w="12700">
            <a:solidFill>
              <a:srgbClr val="E7D2B8"/>
            </a:solidFill>
            <a:prstDash val="solid"/>
          </a:ln>
        </p:spPr>
      </p:sp>
      <p:sp>
        <p:nvSpPr>
          <p:cNvPr id="29" name="Shape 24"/>
          <p:cNvSpPr/>
          <p:nvPr/>
        </p:nvSpPr>
        <p:spPr>
          <a:xfrm>
            <a:off x="12097512" y="2907792"/>
            <a:ext cx="2125980" cy="1069848"/>
          </a:xfrm>
          <a:prstGeom prst="roundRect">
            <a:avLst>
              <a:gd name="adj" fmla="val 15385"/>
            </a:avLst>
          </a:prstGeom>
          <a:solidFill>
            <a:srgbClr val="F9F5EF"/>
          </a:solidFill>
          <a:ln w="12700">
            <a:solidFill>
              <a:srgbClr val="E7D2B8"/>
            </a:solidFill>
            <a:prstDash val="solid"/>
          </a:ln>
        </p:spPr>
      </p:sp>
      <p:sp>
        <p:nvSpPr>
          <p:cNvPr id="32" name="Shape 27"/>
          <p:cNvSpPr/>
          <p:nvPr/>
        </p:nvSpPr>
        <p:spPr>
          <a:xfrm>
            <a:off x="14676120" y="2907792"/>
            <a:ext cx="2125980" cy="1069848"/>
          </a:xfrm>
          <a:prstGeom prst="roundRect">
            <a:avLst>
              <a:gd name="adj" fmla="val 15385"/>
            </a:avLst>
          </a:prstGeom>
          <a:solidFill>
            <a:srgbClr val="F9F5EF"/>
          </a:solidFill>
          <a:ln w="12700">
            <a:solidFill>
              <a:srgbClr val="E7D2B8"/>
            </a:solidFill>
            <a:prstDash val="solid"/>
          </a:ln>
        </p:spPr>
      </p:sp>
      <p:sp>
        <p:nvSpPr>
          <p:cNvPr id="35" name="Shape 30"/>
          <p:cNvSpPr/>
          <p:nvPr/>
        </p:nvSpPr>
        <p:spPr>
          <a:xfrm>
            <a:off x="11137392" y="5980176"/>
            <a:ext cx="2125980" cy="1069848"/>
          </a:xfrm>
          <a:prstGeom prst="roundRect">
            <a:avLst>
              <a:gd name="adj" fmla="val 15385"/>
            </a:avLst>
          </a:prstGeom>
          <a:solidFill>
            <a:srgbClr val="F9F5EF"/>
          </a:solidFill>
          <a:ln w="12700">
            <a:solidFill>
              <a:srgbClr val="E7D2B8"/>
            </a:solidFill>
            <a:prstDash val="solid"/>
          </a:ln>
        </p:spPr>
      </p:sp>
      <p:grpSp>
        <p:nvGrpSpPr>
          <p:cNvPr id="45" name="组合 44"/>
          <p:cNvGrpSpPr/>
          <p:nvPr/>
        </p:nvGrpSpPr>
        <p:grpSpPr>
          <a:xfrm>
            <a:off x="9738360" y="3099816"/>
            <a:ext cx="6926580" cy="3717989"/>
            <a:chOff x="10224" y="3254"/>
            <a:chExt cx="7272" cy="3903"/>
          </a:xfrm>
        </p:grpSpPr>
        <p:sp>
          <p:nvSpPr>
            <p:cNvPr id="27" name="Text 22"/>
            <p:cNvSpPr/>
            <p:nvPr/>
          </p:nvSpPr>
          <p:spPr>
            <a:xfrm>
              <a:off x="10224" y="3254"/>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altLang="zh-CN" sz="2100" b="1" kern="1200" dirty="0">
                  <a:solidFill>
                    <a:srgbClr val="2F221A"/>
                  </a:solidFill>
                  <a:latin typeface="Times New Roman" panose="02020603050405020304" pitchFamily="18" charset="0"/>
                  <a:ea typeface="+mn-ea"/>
                  <a:cs typeface="Times New Roman" panose="02020603050405020304" pitchFamily="18" charset="0"/>
                  <a:sym typeface="+mn-ea"/>
                </a:rPr>
                <a:t>ψ</a:t>
              </a:r>
              <a:r>
                <a:rPr lang="en-US" sz="2100" b="1" kern="1200" dirty="0">
                  <a:solidFill>
                    <a:srgbClr val="2F221A"/>
                  </a:solidFill>
                  <a:latin typeface="Times New Roman" panose="02020603050405020304" pitchFamily="18" charset="0"/>
                  <a:ea typeface="+mn-ea"/>
                  <a:cs typeface="Times New Roman" panose="02020603050405020304" pitchFamily="18" charset="0"/>
                  <a:sym typeface="+mn-ea"/>
                </a:rPr>
                <a:t>_t &gt; 0</a:t>
              </a:r>
              <a:endParaRPr lang="en-US" sz="2100" b="1" kern="1200" dirty="0">
                <a:solidFill>
                  <a:srgbClr val="2F221A"/>
                </a:solidFill>
                <a:latin typeface="Times New Roman" panose="02020603050405020304" pitchFamily="18" charset="0"/>
                <a:ea typeface="+mn-ea"/>
                <a:cs typeface="Times New Roman" panose="02020603050405020304" pitchFamily="18" charset="0"/>
                <a:sym typeface="+mn-ea"/>
              </a:endParaRPr>
            </a:p>
          </p:txBody>
        </p:sp>
        <p:sp>
          <p:nvSpPr>
            <p:cNvPr id="28" name="Text 23"/>
            <p:cNvSpPr/>
            <p:nvPr/>
          </p:nvSpPr>
          <p:spPr>
            <a:xfrm>
              <a:off x="10282" y="3643"/>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外币资产需求↑</a:t>
              </a:r>
              <a:endParaRPr lang="en-US" sz="1800" kern="1200" dirty="0">
                <a:solidFill>
                  <a:srgbClr val="6E4B37"/>
                </a:solidFill>
                <a:latin typeface="+mn-lt"/>
                <a:ea typeface="+mn-ea"/>
                <a:cs typeface="+mn-cs"/>
                <a:sym typeface="+mn-ea"/>
              </a:endParaRPr>
            </a:p>
          </p:txBody>
        </p:sp>
        <p:sp>
          <p:nvSpPr>
            <p:cNvPr id="30" name="Text 25"/>
            <p:cNvSpPr/>
            <p:nvPr/>
          </p:nvSpPr>
          <p:spPr>
            <a:xfrm>
              <a:off x="12845" y="3254"/>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利差上升</a:t>
              </a:r>
              <a:endParaRPr lang="en-US" sz="2100" b="1" kern="1200" dirty="0">
                <a:solidFill>
                  <a:srgbClr val="2F221A"/>
                </a:solidFill>
                <a:latin typeface="+mn-lt"/>
                <a:ea typeface="+mn-ea"/>
                <a:cs typeface="+mn-cs"/>
                <a:sym typeface="+mn-ea"/>
              </a:endParaRPr>
            </a:p>
          </p:txBody>
        </p:sp>
        <p:sp>
          <p:nvSpPr>
            <p:cNvPr id="31" name="Text 26"/>
            <p:cNvSpPr/>
            <p:nvPr/>
          </p:nvSpPr>
          <p:spPr>
            <a:xfrm>
              <a:off x="12845" y="3672"/>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i_t-i_t^* ↑</a:t>
              </a:r>
              <a:endParaRPr lang="en-US" sz="1800" kern="1200" dirty="0">
                <a:solidFill>
                  <a:srgbClr val="6E4B37"/>
                </a:solidFill>
                <a:latin typeface="+mn-lt"/>
                <a:ea typeface="+mn-ea"/>
                <a:cs typeface="+mn-cs"/>
                <a:sym typeface="+mn-ea"/>
              </a:endParaRPr>
            </a:p>
          </p:txBody>
        </p:sp>
        <p:sp>
          <p:nvSpPr>
            <p:cNvPr id="33" name="Text 28"/>
            <p:cNvSpPr/>
            <p:nvPr/>
          </p:nvSpPr>
          <p:spPr>
            <a:xfrm>
              <a:off x="15552" y="3254"/>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本币预期升值</a:t>
              </a:r>
              <a:endParaRPr lang="en-US" sz="2100" b="1" kern="1200" dirty="0">
                <a:solidFill>
                  <a:srgbClr val="2F221A"/>
                </a:solidFill>
                <a:latin typeface="+mn-lt"/>
                <a:ea typeface="+mn-ea"/>
                <a:cs typeface="+mn-cs"/>
                <a:sym typeface="+mn-ea"/>
              </a:endParaRPr>
            </a:p>
          </p:txBody>
        </p:sp>
        <p:sp>
          <p:nvSpPr>
            <p:cNvPr id="34" name="Text 29"/>
            <p:cNvSpPr/>
            <p:nvPr/>
          </p:nvSpPr>
          <p:spPr>
            <a:xfrm>
              <a:off x="15552" y="3672"/>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E_tΔe_{t+1}&lt;0</a:t>
              </a:r>
              <a:endParaRPr lang="en-US" sz="1800" kern="1200" dirty="0">
                <a:solidFill>
                  <a:srgbClr val="6E4B37"/>
                </a:solidFill>
                <a:latin typeface="+mn-lt"/>
                <a:ea typeface="+mn-ea"/>
                <a:cs typeface="+mn-cs"/>
                <a:sym typeface="+mn-ea"/>
              </a:endParaRPr>
            </a:p>
          </p:txBody>
        </p:sp>
        <p:sp>
          <p:nvSpPr>
            <p:cNvPr id="36" name="Text 31"/>
            <p:cNvSpPr/>
            <p:nvPr/>
          </p:nvSpPr>
          <p:spPr>
            <a:xfrm>
              <a:off x="11837" y="6322"/>
              <a:ext cx="2078" cy="417"/>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2100" b="1" kern="1200" dirty="0">
                  <a:solidFill>
                    <a:srgbClr val="2F221A"/>
                  </a:solidFill>
                  <a:latin typeface="+mn-lt"/>
                  <a:ea typeface="+mn-ea"/>
                  <a:cs typeface="+mn-cs"/>
                  <a:sym typeface="+mn-ea"/>
                </a:rPr>
                <a:t>Fama 系数为负</a:t>
              </a:r>
              <a:endParaRPr lang="en-US" sz="2100" b="1" kern="1200" dirty="0">
                <a:solidFill>
                  <a:srgbClr val="2F221A"/>
                </a:solidFill>
                <a:latin typeface="+mn-lt"/>
                <a:ea typeface="+mn-ea"/>
                <a:cs typeface="+mn-cs"/>
                <a:sym typeface="+mn-ea"/>
              </a:endParaRPr>
            </a:p>
          </p:txBody>
        </p:sp>
        <p:sp>
          <p:nvSpPr>
            <p:cNvPr id="37" name="Text 32"/>
            <p:cNvSpPr/>
            <p:nvPr/>
          </p:nvSpPr>
          <p:spPr>
            <a:xfrm>
              <a:off x="11837" y="6898"/>
              <a:ext cx="1944" cy="259"/>
            </a:xfrm>
            <a:prstGeom prst="rect">
              <a:avLst/>
            </a:prstGeom>
            <a:noFill/>
          </p:spPr>
          <p:txBody>
            <a:bodyPr wrap="square" lIns="0" tIns="0" rIns="0" bIns="0" rtlCol="0" anchor="ctr">
              <a:noAutofit/>
            </a:bodyPr>
            <a:lstStyle/>
            <a:p>
              <a:pPr marL="0" indent="0" algn="ctr" defTabSz="914400">
                <a:spcBef>
                  <a:spcPct val="0"/>
                </a:spcBef>
                <a:spcAft>
                  <a:spcPct val="0"/>
                </a:spcAft>
                <a:buNone/>
              </a:pPr>
              <a:r>
                <a:rPr lang="en-US" sz="1800" kern="1200" dirty="0">
                  <a:solidFill>
                    <a:srgbClr val="6E4B37"/>
                  </a:solidFill>
                  <a:latin typeface="+mn-lt"/>
                  <a:ea typeface="+mn-ea"/>
                  <a:cs typeface="+mn-cs"/>
                  <a:sym typeface="+mn-ea"/>
                </a:rPr>
                <a:t>高利率货币升值</a:t>
              </a:r>
              <a:endParaRPr lang="en-US" sz="1800" kern="1200" dirty="0">
                <a:solidFill>
                  <a:srgbClr val="6E4B37"/>
                </a:solidFill>
                <a:latin typeface="+mn-lt"/>
                <a:ea typeface="+mn-ea"/>
                <a:cs typeface="+mn-cs"/>
                <a:sym typeface="+mn-ea"/>
              </a:endParaRPr>
            </a:p>
          </p:txBody>
        </p:sp>
      </p:grpSp>
      <p:sp>
        <p:nvSpPr>
          <p:cNvPr id="38" name="Shape 33"/>
          <p:cNvSpPr/>
          <p:nvPr/>
        </p:nvSpPr>
        <p:spPr>
          <a:xfrm>
            <a:off x="9601200" y="7349490"/>
            <a:ext cx="7200900" cy="1209675"/>
          </a:xfrm>
          <a:prstGeom prst="roundRect">
            <a:avLst>
              <a:gd name="adj" fmla="val 13415"/>
            </a:avLst>
          </a:prstGeom>
          <a:solidFill>
            <a:srgbClr val="EFE1CF"/>
          </a:solidFill>
          <a:ln w="12700">
            <a:solidFill>
              <a:srgbClr val="E7D2B8"/>
            </a:solidFill>
            <a:prstDash val="solid"/>
          </a:ln>
        </p:spPr>
      </p:sp>
      <p:sp>
        <p:nvSpPr>
          <p:cNvPr id="39" name="Text 34"/>
          <p:cNvSpPr/>
          <p:nvPr/>
        </p:nvSpPr>
        <p:spPr>
          <a:xfrm>
            <a:off x="9921240" y="7435596"/>
            <a:ext cx="6652260" cy="384048"/>
          </a:xfrm>
          <a:prstGeom prst="rect">
            <a:avLst/>
          </a:prstGeom>
          <a:noFill/>
        </p:spPr>
        <p:txBody>
          <a:bodyPr wrap="square" lIns="0" tIns="0" rIns="0" bIns="0" rtlCol="0" anchor="ctr"/>
          <a:lstStyle/>
          <a:p>
            <a:pPr marL="0" indent="0" defTabSz="914400">
              <a:spcBef>
                <a:spcPct val="0"/>
              </a:spcBef>
              <a:spcAft>
                <a:spcPct val="0"/>
              </a:spcAft>
              <a:buNone/>
            </a:pPr>
            <a:r>
              <a:rPr lang="en-US" sz="2700" b="1" kern="1200" dirty="0">
                <a:solidFill>
                  <a:srgbClr val="2F221A"/>
                </a:solidFill>
                <a:latin typeface="+mn-lt"/>
                <a:ea typeface="+mn-ea"/>
                <a:cs typeface="+mn-cs"/>
                <a:sym typeface="+mn-ea"/>
              </a:rPr>
              <a:t>为什么R²很低?</a:t>
            </a:r>
            <a:endParaRPr lang="en-US" sz="2700" b="1" kern="1200" dirty="0">
              <a:solidFill>
                <a:srgbClr val="2F221A"/>
              </a:solidFill>
              <a:latin typeface="+mn-lt"/>
              <a:ea typeface="+mn-ea"/>
              <a:cs typeface="+mn-cs"/>
              <a:sym typeface="+mn-ea"/>
            </a:endParaRPr>
          </a:p>
        </p:txBody>
      </p:sp>
      <p:sp>
        <p:nvSpPr>
          <p:cNvPr id="40" name="Text 35"/>
          <p:cNvSpPr/>
          <p:nvPr/>
        </p:nvSpPr>
        <p:spPr>
          <a:xfrm>
            <a:off x="9875520" y="7991475"/>
            <a:ext cx="6788468" cy="389573"/>
          </a:xfrm>
          <a:prstGeom prst="rect">
            <a:avLst/>
          </a:prstGeom>
          <a:noFill/>
        </p:spPr>
        <p:txBody>
          <a:bodyPr wrap="square" lIns="381" tIns="381" rIns="381" bIns="381" rtlCol="0" anchor="ctr"/>
          <a:lstStyle/>
          <a:p>
            <a:pPr marL="0" indent="0" defTabSz="914400">
              <a:spcBef>
                <a:spcPct val="0"/>
              </a:spcBef>
              <a:spcAft>
                <a:spcPct val="0"/>
              </a:spcAft>
              <a:buNone/>
            </a:pPr>
            <a:r>
              <a:rPr lang="en-US" sz="2100" kern="1200" dirty="0">
                <a:solidFill>
                  <a:srgbClr val="2F221A"/>
                </a:solidFill>
                <a:latin typeface="+mn-lt"/>
                <a:ea typeface="+mn-ea"/>
                <a:cs typeface="+mn-cs"/>
                <a:sym typeface="+mn-ea"/>
              </a:rPr>
              <a:t>当金融冲击高度持久，汇率接近随机游走；利差只能弱预测下一期变化，因此解释力趋近于零。</a:t>
            </a:r>
            <a:endParaRPr lang="en-US" sz="2100" kern="1200" dirty="0">
              <a:solidFill>
                <a:srgbClr val="2F221A"/>
              </a:solidFill>
              <a:latin typeface="+mn-lt"/>
              <a:ea typeface="+mn-ea"/>
              <a:cs typeface="+mn-cs"/>
              <a:sym typeface="+mn-ea"/>
            </a:endParaRPr>
          </a:p>
        </p:txBody>
      </p:sp>
      <p:cxnSp>
        <p:nvCxnSpPr>
          <p:cNvPr id="48" name="直接箭头连接符 47"/>
          <p:cNvCxnSpPr/>
          <p:nvPr/>
        </p:nvCxnSpPr>
        <p:spPr>
          <a:xfrm flipH="1">
            <a:off x="13263563" y="4119563"/>
            <a:ext cx="1910715" cy="1860233"/>
          </a:xfrm>
          <a:prstGeom prst="straightConnector1">
            <a:avLst/>
          </a:prstGeom>
          <a:ln>
            <a:solidFill>
              <a:srgbClr val="C9A983"/>
            </a:solidFill>
            <a:tailEnd type="arrow"/>
          </a:ln>
        </p:spPr>
        <p:style>
          <a:lnRef idx="2">
            <a:schemeClr val="accent1"/>
          </a:lnRef>
          <a:fillRef idx="0">
            <a:srgbClr val="FFFFFF"/>
          </a:fillRef>
          <a:effectRef idx="0">
            <a:srgbClr val="FFFFFF"/>
          </a:effectRef>
          <a:fontRef idx="minor">
            <a:schemeClr val="tx1"/>
          </a:fontRef>
        </p:style>
      </p:cxnSp>
      <p:pic>
        <p:nvPicPr>
          <p:cNvPr id="5" name="图片 4"/>
          <p:cNvPicPr>
            <a:picLocks noChangeAspect="1"/>
          </p:cNvPicPr>
          <p:nvPr/>
        </p:nvPicPr>
        <p:blipFill>
          <a:blip r:embed="rId1"/>
          <a:stretch>
            <a:fillRect/>
          </a:stretch>
        </p:blipFill>
        <p:spPr>
          <a:xfrm>
            <a:off x="2799080" y="2985770"/>
            <a:ext cx="5956935" cy="756920"/>
          </a:xfrm>
          <a:prstGeom prst="rect">
            <a:avLst/>
          </a:prstGeom>
        </p:spPr>
      </p:pic>
      <p:pic>
        <p:nvPicPr>
          <p:cNvPr id="49" name="Picture 48" descr="s23_euler1.png"/>
          <p:cNvPicPr>
            <a:picLocks noChangeAspect="1"/>
          </p:cNvPicPr>
          <p:nvPr/>
        </p:nvPicPr>
        <p:blipFill>
          <a:blip r:embed="rId2"/>
          <a:stretch>
            <a:fillRect/>
          </a:stretch>
        </p:blipFill>
        <p:spPr>
          <a:xfrm>
            <a:off x="2585085" y="4267835"/>
            <a:ext cx="6764020" cy="969645"/>
          </a:xfrm>
          <a:prstGeom prst="rect">
            <a:avLst/>
          </a:prstGeom>
        </p:spPr>
      </p:pic>
      <p:pic>
        <p:nvPicPr>
          <p:cNvPr id="50" name="Picture 49" descr="s23_euler2.png"/>
          <p:cNvPicPr>
            <a:picLocks noChangeAspect="1"/>
          </p:cNvPicPr>
          <p:nvPr/>
        </p:nvPicPr>
        <p:blipFill>
          <a:blip r:embed="rId3"/>
          <a:stretch>
            <a:fillRect/>
          </a:stretch>
        </p:blipFill>
        <p:spPr>
          <a:xfrm>
            <a:off x="2697480" y="5016500"/>
            <a:ext cx="6538595" cy="798830"/>
          </a:xfrm>
          <a:prstGeom prst="rect">
            <a:avLst/>
          </a:prstGeom>
        </p:spPr>
      </p:pic>
      <p:sp>
        <p:nvSpPr>
          <p:cNvPr id="51" name="Rectangle 50"/>
          <p:cNvSpPr/>
          <p:nvPr/>
        </p:nvSpPr>
        <p:spPr>
          <a:xfrm>
            <a:off x="2697480" y="6693408"/>
            <a:ext cx="6217920" cy="621792"/>
          </a:xfrm>
          <a:prstGeom prst="rect">
            <a:avLst/>
          </a:prstGeom>
          <a:solidFill>
            <a:srgbClr val="6E4B3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pic>
        <p:nvPicPr>
          <p:cNvPr id="52" name="Picture 51" descr="s23_fama.png"/>
          <p:cNvPicPr>
            <a:picLocks noChangeAspect="1"/>
          </p:cNvPicPr>
          <p:nvPr/>
        </p:nvPicPr>
        <p:blipFill>
          <a:blip r:embed="rId4"/>
          <a:stretch>
            <a:fillRect/>
          </a:stretch>
        </p:blipFill>
        <p:spPr>
          <a:xfrm>
            <a:off x="2788920" y="6702552"/>
            <a:ext cx="6080760" cy="58521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6EFE6"/>
        </a:solidFill>
        <a:effectLst/>
      </p:bgPr>
    </p:bg>
    <p:spTree>
      <p:nvGrpSpPr>
        <p:cNvPr id="1" name=""/>
        <p:cNvGrpSpPr/>
        <p:nvPr/>
      </p:nvGrpSpPr>
      <p:grpSpPr>
        <a:xfrm>
          <a:off x="0" y="0"/>
          <a:ext cx="0" cy="0"/>
          <a:chOff x="0" y="0"/>
          <a:chExt cx="0" cy="0"/>
        </a:xfrm>
      </p:grpSpPr>
      <p:sp>
        <p:nvSpPr>
          <p:cNvPr id="2" name="Shape 0"/>
          <p:cNvSpPr/>
          <p:nvPr/>
        </p:nvSpPr>
        <p:spPr>
          <a:xfrm>
            <a:off x="0" y="0"/>
            <a:ext cx="192024" cy="10287000"/>
          </a:xfrm>
          <a:prstGeom prst="rect">
            <a:avLst/>
          </a:prstGeom>
          <a:solidFill>
            <a:srgbClr val="6E4B37"/>
          </a:solidFill>
          <a:ln w="12700">
            <a:solidFill>
              <a:srgbClr val="6E4B37"/>
            </a:solidFill>
            <a:prstDash val="solid"/>
          </a:ln>
        </p:spPr>
      </p:sp>
      <p:sp>
        <p:nvSpPr>
          <p:cNvPr id="3" name="Text 1"/>
          <p:cNvSpPr/>
          <p:nvPr/>
        </p:nvSpPr>
        <p:spPr>
          <a:xfrm>
            <a:off x="795528" y="466344"/>
            <a:ext cx="12893040" cy="630936"/>
          </a:xfrm>
          <a:prstGeom prst="rect">
            <a:avLst/>
          </a:prstGeom>
          <a:noFill/>
        </p:spPr>
        <p:txBody>
          <a:bodyPr wrap="square" lIns="381" tIns="381" rIns="381" bIns="381" rtlCol="0" anchor="ctr">
            <a:normAutofit/>
          </a:bodyPr>
          <a:lstStyle/>
          <a:p>
            <a:pPr marL="0" indent="0" defTabSz="914400">
              <a:spcBef>
                <a:spcPct val="0"/>
              </a:spcBef>
              <a:spcAft>
                <a:spcPct val="0"/>
              </a:spcAft>
              <a:buNone/>
            </a:pPr>
            <a:r>
              <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rPr>
              <a:t>4.4 机制统合：四大汇率谜题的统一解释</a:t>
            </a:r>
            <a:endParaRPr lang="en-US" sz="3300" b="1" kern="1200" dirty="0">
              <a:solidFill>
                <a:srgbClr val="2F221A"/>
              </a:solidFill>
              <a:latin typeface="Arial" panose="020B0604020202020204" pitchFamily="34" charset="0"/>
              <a:ea typeface="黑体" panose="02010609060101010101" charset="-122"/>
              <a:cs typeface="微软雅黑" panose="020B0503020204020204" pitchFamily="34" charset="-120"/>
              <a:sym typeface="+mn-ea"/>
            </a:endParaRPr>
          </a:p>
        </p:txBody>
      </p:sp>
      <p:sp>
        <p:nvSpPr>
          <p:cNvPr id="4" name="Shape 2"/>
          <p:cNvSpPr/>
          <p:nvPr/>
        </p:nvSpPr>
        <p:spPr>
          <a:xfrm>
            <a:off x="795528" y="1207008"/>
            <a:ext cx="16322040" cy="0"/>
          </a:xfrm>
          <a:prstGeom prst="line">
            <a:avLst/>
          </a:prstGeom>
          <a:noFill/>
          <a:ln w="12700">
            <a:solidFill>
              <a:srgbClr val="B99972"/>
            </a:solidFill>
            <a:prstDash val="solid"/>
          </a:ln>
        </p:spPr>
      </p:sp>
      <p:sp>
        <p:nvSpPr>
          <p:cNvPr id="8" name="Text 6"/>
          <p:cNvSpPr/>
          <p:nvPr/>
        </p:nvSpPr>
        <p:spPr>
          <a:xfrm>
            <a:off x="1124712" y="1481328"/>
            <a:ext cx="15773400" cy="329184"/>
          </a:xfrm>
          <a:prstGeom prst="rect">
            <a:avLst/>
          </a:prstGeom>
          <a:noFill/>
        </p:spPr>
        <p:txBody>
          <a:bodyPr wrap="square" lIns="0" tIns="0" rIns="0" bIns="0" rtlCol="0" anchor="ctr"/>
          <a:lstStyle/>
          <a:p>
            <a:pPr marL="0" indent="0" defTabSz="914400">
              <a:spcBef>
                <a:spcPct val="0"/>
              </a:spcBef>
              <a:spcAft>
                <a:spcPct val="0"/>
              </a:spcAft>
              <a:buNone/>
            </a:pPr>
            <a:r>
              <a:rPr lang="zh-CN" altLang="en-US" sz="2700" b="1" kern="1200" dirty="0">
                <a:solidFill>
                  <a:srgbClr val="6E4B37"/>
                </a:solidFill>
                <a:latin typeface="Times New Roman" panose="02020603050405020304" pitchFamily="18" charset="0"/>
                <a:ea typeface="宋体" panose="02010600030101010101" pitchFamily="2" charset="-122"/>
                <a:cs typeface="+mn-cs"/>
                <a:sym typeface="+mn-ea"/>
              </a:rPr>
              <a:t>金融冲击作为汇率波动的主导冲击</a:t>
            </a:r>
            <a:r>
              <a:rPr lang="en-US" sz="2700" b="1" kern="1200" dirty="0">
                <a:solidFill>
                  <a:srgbClr val="6E4B37"/>
                </a:solidFill>
                <a:latin typeface="Times New Roman" panose="02020603050405020304" pitchFamily="18" charset="0"/>
                <a:ea typeface="宋体" panose="02010600030101010101" pitchFamily="2" charset="-122"/>
                <a:cs typeface="+mn-cs"/>
                <a:sym typeface="+mn-ea"/>
              </a:rPr>
              <a:t>，经由风险溢价推动汇率，同时 Home Bias 抑制其向实体经济传导。</a:t>
            </a:r>
            <a:endParaRPr lang="en-US" altLang="en-US" sz="2700" b="1" kern="1200" dirty="0">
              <a:solidFill>
                <a:srgbClr val="6E4B37"/>
              </a:solidFill>
              <a:latin typeface="Times New Roman" panose="02020603050405020304" pitchFamily="18" charset="0"/>
              <a:ea typeface="宋体" panose="02010600030101010101" pitchFamily="2" charset="-122"/>
              <a:cs typeface="+mn-cs"/>
              <a:sym typeface="+mn-ea"/>
            </a:endParaRPr>
          </a:p>
        </p:txBody>
      </p:sp>
      <p:sp>
        <p:nvSpPr>
          <p:cNvPr id="9" name="Shape 7"/>
          <p:cNvSpPr/>
          <p:nvPr/>
        </p:nvSpPr>
        <p:spPr>
          <a:xfrm>
            <a:off x="3456432" y="3236976"/>
            <a:ext cx="1042416" cy="0"/>
          </a:xfrm>
          <a:prstGeom prst="line">
            <a:avLst/>
          </a:prstGeom>
          <a:noFill/>
          <a:ln w="15240">
            <a:solidFill>
              <a:srgbClr val="C6A47D"/>
            </a:solidFill>
            <a:prstDash val="solid"/>
            <a:headEnd type="none"/>
            <a:tailEnd type="triangle"/>
          </a:ln>
        </p:spPr>
      </p:sp>
      <p:sp>
        <p:nvSpPr>
          <p:cNvPr id="10" name="Shape 8"/>
          <p:cNvSpPr/>
          <p:nvPr/>
        </p:nvSpPr>
        <p:spPr>
          <a:xfrm>
            <a:off x="6912864" y="3236976"/>
            <a:ext cx="1042416" cy="0"/>
          </a:xfrm>
          <a:prstGeom prst="line">
            <a:avLst/>
          </a:prstGeom>
          <a:noFill/>
          <a:ln w="15240">
            <a:solidFill>
              <a:srgbClr val="C6A47D"/>
            </a:solidFill>
            <a:prstDash val="solid"/>
            <a:headEnd type="none"/>
            <a:tailEnd type="triangle"/>
          </a:ln>
        </p:spPr>
      </p:sp>
      <p:sp>
        <p:nvSpPr>
          <p:cNvPr id="11" name="Shape 9"/>
          <p:cNvSpPr/>
          <p:nvPr/>
        </p:nvSpPr>
        <p:spPr>
          <a:xfrm>
            <a:off x="10369296" y="3236976"/>
            <a:ext cx="1042416" cy="0"/>
          </a:xfrm>
          <a:prstGeom prst="line">
            <a:avLst/>
          </a:prstGeom>
          <a:noFill/>
          <a:ln w="15240">
            <a:solidFill>
              <a:srgbClr val="C6A47D"/>
            </a:solidFill>
            <a:prstDash val="solid"/>
            <a:headEnd type="none"/>
            <a:tailEnd type="triangle"/>
          </a:ln>
        </p:spPr>
      </p:sp>
      <p:sp>
        <p:nvSpPr>
          <p:cNvPr id="12" name="Shape 10"/>
          <p:cNvSpPr/>
          <p:nvPr/>
        </p:nvSpPr>
        <p:spPr>
          <a:xfrm>
            <a:off x="1152144" y="2578608"/>
            <a:ext cx="2304288" cy="1316736"/>
          </a:xfrm>
          <a:prstGeom prst="roundRect">
            <a:avLst>
              <a:gd name="adj" fmla="val 16667"/>
            </a:avLst>
          </a:prstGeom>
          <a:solidFill>
            <a:srgbClr val="6E4B37"/>
          </a:solidFill>
          <a:ln w="12700">
            <a:solidFill>
              <a:srgbClr val="6E4B37"/>
            </a:solidFill>
            <a:prstDash val="solid"/>
          </a:ln>
        </p:spPr>
      </p:sp>
      <p:sp>
        <p:nvSpPr>
          <p:cNvPr id="15" name="Shape 13"/>
          <p:cNvSpPr/>
          <p:nvPr/>
        </p:nvSpPr>
        <p:spPr>
          <a:xfrm>
            <a:off x="4553712" y="2578608"/>
            <a:ext cx="2304288" cy="1316736"/>
          </a:xfrm>
          <a:prstGeom prst="roundRect">
            <a:avLst>
              <a:gd name="adj" fmla="val 16667"/>
            </a:avLst>
          </a:prstGeom>
          <a:solidFill>
            <a:srgbClr val="5E6E58"/>
          </a:solidFill>
          <a:ln w="12700">
            <a:solidFill>
              <a:srgbClr val="5E6E58"/>
            </a:solidFill>
            <a:prstDash val="solid"/>
          </a:ln>
        </p:spPr>
      </p:sp>
      <p:sp>
        <p:nvSpPr>
          <p:cNvPr id="18" name="Shape 16"/>
          <p:cNvSpPr/>
          <p:nvPr/>
        </p:nvSpPr>
        <p:spPr>
          <a:xfrm>
            <a:off x="8010144" y="2578608"/>
            <a:ext cx="2304288" cy="1316736"/>
          </a:xfrm>
          <a:prstGeom prst="roundRect">
            <a:avLst>
              <a:gd name="adj" fmla="val 16667"/>
            </a:avLst>
          </a:prstGeom>
          <a:solidFill>
            <a:srgbClr val="6E4B37"/>
          </a:solidFill>
          <a:ln w="12700">
            <a:solidFill>
              <a:srgbClr val="6E4B37"/>
            </a:solidFill>
            <a:prstDash val="solid"/>
          </a:ln>
        </p:spPr>
      </p:sp>
      <p:sp>
        <p:nvSpPr>
          <p:cNvPr id="21" name="Shape 19"/>
          <p:cNvSpPr/>
          <p:nvPr/>
        </p:nvSpPr>
        <p:spPr>
          <a:xfrm>
            <a:off x="11466576" y="2578608"/>
            <a:ext cx="2304288" cy="1316736"/>
          </a:xfrm>
          <a:prstGeom prst="roundRect">
            <a:avLst>
              <a:gd name="adj" fmla="val 16667"/>
            </a:avLst>
          </a:prstGeom>
          <a:solidFill>
            <a:srgbClr val="5E6E58"/>
          </a:solidFill>
          <a:ln w="12700">
            <a:solidFill>
              <a:srgbClr val="5E6E58"/>
            </a:solidFill>
            <a:prstDash val="solid"/>
          </a:ln>
        </p:spPr>
      </p:sp>
      <p:grpSp>
        <p:nvGrpSpPr>
          <p:cNvPr id="43" name="组合 42"/>
          <p:cNvGrpSpPr/>
          <p:nvPr/>
        </p:nvGrpSpPr>
        <p:grpSpPr>
          <a:xfrm>
            <a:off x="1358265" y="2880360"/>
            <a:ext cx="12205335" cy="684848"/>
            <a:chOff x="1426" y="3024"/>
            <a:chExt cx="12814" cy="719"/>
          </a:xfrm>
        </p:grpSpPr>
        <p:sp>
          <p:nvSpPr>
            <p:cNvPr id="13" name="Text 11"/>
            <p:cNvSpPr/>
            <p:nvPr/>
          </p:nvSpPr>
          <p:spPr>
            <a:xfrm>
              <a:off x="1426" y="3024"/>
              <a:ext cx="1987" cy="302"/>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金融冲击</a:t>
              </a:r>
              <a:endParaRPr lang="en-US" sz="2400" b="1" kern="1200" dirty="0">
                <a:solidFill>
                  <a:srgbClr val="FFFFFF"/>
                </a:solidFill>
                <a:latin typeface="+mn-lt"/>
                <a:ea typeface="+mn-ea"/>
                <a:cs typeface="+mn-cs"/>
                <a:sym typeface="+mn-ea"/>
              </a:endParaRPr>
            </a:p>
          </p:txBody>
        </p:sp>
        <p:sp>
          <p:nvSpPr>
            <p:cNvPr id="14" name="Text 12"/>
            <p:cNvSpPr/>
            <p:nvPr/>
          </p:nvSpPr>
          <p:spPr>
            <a:xfrm>
              <a:off x="1426" y="3485"/>
              <a:ext cx="1987" cy="259"/>
            </a:xfrm>
            <a:prstGeom prst="rect">
              <a:avLst/>
            </a:prstGeom>
            <a:noFill/>
          </p:spPr>
          <p:txBody>
            <a:bodyPr wrap="square" lIns="0" tIns="0" rIns="0" bIns="0" rtlCol="0" anchor="ctr"/>
            <a:lstStyle/>
            <a:p>
              <a:pPr marL="0" indent="0" algn="ctr" defTabSz="914400">
                <a:spcBef>
                  <a:spcPct val="0"/>
                </a:spcBef>
                <a:spcAft>
                  <a:spcPct val="0"/>
                </a:spcAft>
                <a:buNone/>
              </a:pPr>
              <a:r>
                <a:rPr lang="en-US" altLang="zh-CN" sz="2400" kern="1200" dirty="0">
                  <a:solidFill>
                    <a:srgbClr val="FFFFFF"/>
                  </a:solidFill>
                  <a:latin typeface="+mn-lt"/>
                  <a:ea typeface="+mn-ea"/>
                  <a:cs typeface="+mn-cs"/>
                  <a:sym typeface="+mn-ea"/>
                </a:rPr>
                <a:t>ψ</a:t>
              </a:r>
              <a:r>
                <a:rPr lang="en-US" sz="2400" kern="1200" dirty="0">
                  <a:solidFill>
                    <a:srgbClr val="FFFFFF"/>
                  </a:solidFill>
                  <a:latin typeface="+mn-lt"/>
                  <a:ea typeface="+mn-ea"/>
                  <a:cs typeface="+mn-cs"/>
                  <a:sym typeface="+mn-ea"/>
                </a:rPr>
                <a:t>_t</a:t>
              </a:r>
              <a:endParaRPr lang="en-US" sz="2400" kern="1200" dirty="0">
                <a:solidFill>
                  <a:srgbClr val="FFFFFF"/>
                </a:solidFill>
                <a:latin typeface="+mn-lt"/>
                <a:ea typeface="+mn-ea"/>
                <a:cs typeface="+mn-cs"/>
                <a:sym typeface="+mn-ea"/>
              </a:endParaRPr>
            </a:p>
          </p:txBody>
        </p:sp>
        <p:sp>
          <p:nvSpPr>
            <p:cNvPr id="16" name="Text 14"/>
            <p:cNvSpPr/>
            <p:nvPr/>
          </p:nvSpPr>
          <p:spPr>
            <a:xfrm>
              <a:off x="4997" y="3024"/>
              <a:ext cx="1987" cy="302"/>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风险溢价</a:t>
              </a:r>
              <a:endParaRPr lang="en-US" sz="2400" b="1" kern="1200" dirty="0">
                <a:solidFill>
                  <a:srgbClr val="FFFFFF"/>
                </a:solidFill>
                <a:latin typeface="+mn-lt"/>
                <a:ea typeface="+mn-ea"/>
                <a:cs typeface="+mn-cs"/>
                <a:sym typeface="+mn-ea"/>
              </a:endParaRPr>
            </a:p>
          </p:txBody>
        </p:sp>
        <p:sp>
          <p:nvSpPr>
            <p:cNvPr id="17" name="Text 15"/>
            <p:cNvSpPr/>
            <p:nvPr/>
          </p:nvSpPr>
          <p:spPr>
            <a:xfrm>
              <a:off x="4997" y="3485"/>
              <a:ext cx="1987" cy="259"/>
            </a:xfrm>
            <a:prstGeom prst="rect">
              <a:avLst/>
            </a:prstGeom>
            <a:noFill/>
          </p:spPr>
          <p:txBody>
            <a:bodyPr wrap="square" lIns="0" tIns="0" rIns="0" bIns="0" rtlCol="0" anchor="ctr"/>
            <a:lstStyle/>
            <a:p>
              <a:pPr marL="0" indent="0" algn="ctr" defTabSz="914400">
                <a:spcBef>
                  <a:spcPct val="0"/>
                </a:spcBef>
                <a:spcAft>
                  <a:spcPct val="0"/>
                </a:spcAft>
                <a:buNone/>
              </a:pPr>
              <a:r>
                <a:rPr lang="en-US" sz="2400" kern="1200" dirty="0">
                  <a:solidFill>
                    <a:srgbClr val="FFFFFF"/>
                  </a:solidFill>
                  <a:latin typeface="+mn-lt"/>
                  <a:ea typeface="+mn-ea"/>
                  <a:cs typeface="+mn-cs"/>
                  <a:sym typeface="+mn-ea"/>
                </a:rPr>
                <a:t>UIP wedge</a:t>
              </a:r>
              <a:endParaRPr lang="en-US" sz="2400" kern="1200" dirty="0">
                <a:solidFill>
                  <a:srgbClr val="FFFFFF"/>
                </a:solidFill>
                <a:latin typeface="+mn-lt"/>
                <a:ea typeface="+mn-ea"/>
                <a:cs typeface="+mn-cs"/>
                <a:sym typeface="+mn-ea"/>
              </a:endParaRPr>
            </a:p>
          </p:txBody>
        </p:sp>
        <p:sp>
          <p:nvSpPr>
            <p:cNvPr id="19" name="Text 17"/>
            <p:cNvSpPr/>
            <p:nvPr/>
          </p:nvSpPr>
          <p:spPr>
            <a:xfrm>
              <a:off x="8626" y="3024"/>
              <a:ext cx="1987" cy="302"/>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汇率波动</a:t>
              </a:r>
              <a:endParaRPr lang="en-US" sz="2400" b="1" kern="1200" dirty="0">
                <a:solidFill>
                  <a:srgbClr val="FFFFFF"/>
                </a:solidFill>
                <a:latin typeface="+mn-lt"/>
                <a:ea typeface="+mn-ea"/>
                <a:cs typeface="+mn-cs"/>
                <a:sym typeface="+mn-ea"/>
              </a:endParaRPr>
            </a:p>
          </p:txBody>
        </p:sp>
        <p:sp>
          <p:nvSpPr>
            <p:cNvPr id="20" name="Text 18"/>
            <p:cNvSpPr/>
            <p:nvPr/>
          </p:nvSpPr>
          <p:spPr>
            <a:xfrm>
              <a:off x="8626" y="3485"/>
              <a:ext cx="1987" cy="259"/>
            </a:xfrm>
            <a:prstGeom prst="rect">
              <a:avLst/>
            </a:prstGeom>
            <a:noFill/>
          </p:spPr>
          <p:txBody>
            <a:bodyPr wrap="square" lIns="0" tIns="0" rIns="0" bIns="0" rtlCol="0" anchor="ctr"/>
            <a:lstStyle/>
            <a:p>
              <a:pPr marL="0" indent="0" algn="ctr" defTabSz="914400">
                <a:spcBef>
                  <a:spcPct val="0"/>
                </a:spcBef>
                <a:spcAft>
                  <a:spcPct val="0"/>
                </a:spcAft>
                <a:buNone/>
              </a:pPr>
              <a:r>
                <a:rPr lang="en-US" sz="2400" kern="1200" dirty="0">
                  <a:solidFill>
                    <a:srgbClr val="FFFFFF"/>
                  </a:solidFill>
                  <a:latin typeface="+mn-lt"/>
                  <a:ea typeface="+mn-ea"/>
                  <a:cs typeface="+mn-cs"/>
                  <a:sym typeface="+mn-ea"/>
                </a:rPr>
                <a:t>e_t, q_t</a:t>
              </a:r>
              <a:endParaRPr lang="en-US" sz="2400" kern="1200" dirty="0">
                <a:solidFill>
                  <a:srgbClr val="FFFFFF"/>
                </a:solidFill>
                <a:latin typeface="+mn-lt"/>
                <a:ea typeface="+mn-ea"/>
                <a:cs typeface="+mn-cs"/>
                <a:sym typeface="+mn-ea"/>
              </a:endParaRPr>
            </a:p>
          </p:txBody>
        </p:sp>
        <p:sp>
          <p:nvSpPr>
            <p:cNvPr id="22" name="Text 20"/>
            <p:cNvSpPr/>
            <p:nvPr/>
          </p:nvSpPr>
          <p:spPr>
            <a:xfrm>
              <a:off x="12254" y="3024"/>
              <a:ext cx="1987" cy="302"/>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实体弱传导</a:t>
              </a:r>
              <a:endParaRPr lang="en-US" sz="2400" b="1" kern="1200" dirty="0">
                <a:solidFill>
                  <a:srgbClr val="FFFFFF"/>
                </a:solidFill>
                <a:latin typeface="+mn-lt"/>
                <a:ea typeface="+mn-ea"/>
                <a:cs typeface="+mn-cs"/>
                <a:sym typeface="+mn-ea"/>
              </a:endParaRPr>
            </a:p>
          </p:txBody>
        </p:sp>
        <p:sp>
          <p:nvSpPr>
            <p:cNvPr id="23" name="Text 21"/>
            <p:cNvSpPr/>
            <p:nvPr/>
          </p:nvSpPr>
          <p:spPr>
            <a:xfrm>
              <a:off x="12254" y="3485"/>
              <a:ext cx="1987" cy="259"/>
            </a:xfrm>
            <a:prstGeom prst="rect">
              <a:avLst/>
            </a:prstGeom>
            <a:noFill/>
          </p:spPr>
          <p:txBody>
            <a:bodyPr wrap="square" lIns="0" tIns="0" rIns="0" bIns="0" rtlCol="0" anchor="ctr"/>
            <a:lstStyle/>
            <a:p>
              <a:pPr marL="0" indent="0" algn="ctr" defTabSz="914400">
                <a:spcBef>
                  <a:spcPct val="0"/>
                </a:spcBef>
                <a:spcAft>
                  <a:spcPct val="0"/>
                </a:spcAft>
                <a:buNone/>
              </a:pPr>
              <a:r>
                <a:rPr lang="en-US" sz="2400" kern="1200" dirty="0">
                  <a:solidFill>
                    <a:srgbClr val="FFFFFF"/>
                  </a:solidFill>
                  <a:latin typeface="+mn-lt"/>
                  <a:ea typeface="+mn-ea"/>
                  <a:cs typeface="+mn-cs"/>
                  <a:sym typeface="+mn-ea"/>
                </a:rPr>
                <a:t>Home Bias</a:t>
              </a:r>
              <a:endParaRPr lang="en-US" sz="2400" kern="1200" dirty="0">
                <a:solidFill>
                  <a:srgbClr val="FFFFFF"/>
                </a:solidFill>
                <a:latin typeface="+mn-lt"/>
                <a:ea typeface="+mn-ea"/>
                <a:cs typeface="+mn-cs"/>
                <a:sym typeface="+mn-ea"/>
              </a:endParaRPr>
            </a:p>
          </p:txBody>
        </p:sp>
      </p:grpSp>
      <p:sp>
        <p:nvSpPr>
          <p:cNvPr id="24" name="Shape 22"/>
          <p:cNvSpPr/>
          <p:nvPr/>
        </p:nvSpPr>
        <p:spPr>
          <a:xfrm>
            <a:off x="1152144" y="4498848"/>
            <a:ext cx="2125980" cy="493776"/>
          </a:xfrm>
          <a:prstGeom prst="roundRect">
            <a:avLst>
              <a:gd name="adj" fmla="val 19444"/>
            </a:avLst>
          </a:prstGeom>
          <a:solidFill>
            <a:srgbClr val="6E4B37"/>
          </a:solidFill>
          <a:ln w="12700">
            <a:solidFill>
              <a:srgbClr val="6E4B37"/>
            </a:solidFill>
            <a:prstDash val="solid"/>
          </a:ln>
        </p:spPr>
      </p:sp>
      <p:sp>
        <p:nvSpPr>
          <p:cNvPr id="25" name="Text 23"/>
          <p:cNvSpPr/>
          <p:nvPr/>
        </p:nvSpPr>
        <p:spPr>
          <a:xfrm>
            <a:off x="1234440" y="4581144"/>
            <a:ext cx="1961388" cy="356616"/>
          </a:xfrm>
          <a:prstGeom prst="rect">
            <a:avLst/>
          </a:prstGeom>
          <a:noFill/>
        </p:spPr>
        <p:txBody>
          <a:bodyPr wrap="square" lIns="0" tIns="0" rIns="0" bIns="0" rtlCol="0" anchor="ctr"/>
          <a:lstStyle/>
          <a:p>
            <a:pPr marL="0" indent="0" algn="ctr" defTabSz="914400">
              <a:spcBef>
                <a:spcPct val="0"/>
              </a:spcBef>
              <a:spcAft>
                <a:spcPct val="0"/>
              </a:spcAft>
              <a:buNone/>
            </a:pPr>
            <a:r>
              <a:rPr lang="en-US" sz="2400" b="1" kern="1200" dirty="0">
                <a:solidFill>
                  <a:srgbClr val="FFFFFF"/>
                </a:solidFill>
                <a:latin typeface="+mn-lt"/>
                <a:ea typeface="+mn-ea"/>
                <a:cs typeface="+mn-cs"/>
                <a:sym typeface="+mn-ea"/>
              </a:rPr>
              <a:t> 统一解释</a:t>
            </a:r>
            <a:endParaRPr lang="en-US" sz="2400" b="1" kern="1200" dirty="0">
              <a:solidFill>
                <a:srgbClr val="FFFFFF"/>
              </a:solidFill>
              <a:latin typeface="+mn-lt"/>
              <a:ea typeface="+mn-ea"/>
              <a:cs typeface="+mn-cs"/>
              <a:sym typeface="+mn-ea"/>
            </a:endParaRPr>
          </a:p>
        </p:txBody>
      </p:sp>
      <p:sp>
        <p:nvSpPr>
          <p:cNvPr id="26" name="Shape 24"/>
          <p:cNvSpPr/>
          <p:nvPr/>
        </p:nvSpPr>
        <p:spPr>
          <a:xfrm>
            <a:off x="1152144" y="5280660"/>
            <a:ext cx="3497580" cy="1399032"/>
          </a:xfrm>
          <a:prstGeom prst="roundRect">
            <a:avLst>
              <a:gd name="adj" fmla="val 10784"/>
            </a:avLst>
          </a:prstGeom>
          <a:solidFill>
            <a:srgbClr val="F9F5EF"/>
          </a:solidFill>
          <a:ln w="12700">
            <a:solidFill>
              <a:srgbClr val="E7D2B8"/>
            </a:solidFill>
            <a:prstDash val="solid"/>
          </a:ln>
        </p:spPr>
      </p:sp>
      <p:sp>
        <p:nvSpPr>
          <p:cNvPr id="29" name="Shape 27"/>
          <p:cNvSpPr/>
          <p:nvPr/>
        </p:nvSpPr>
        <p:spPr>
          <a:xfrm>
            <a:off x="5417820" y="5280660"/>
            <a:ext cx="3497580" cy="1399032"/>
          </a:xfrm>
          <a:prstGeom prst="roundRect">
            <a:avLst>
              <a:gd name="adj" fmla="val 10784"/>
            </a:avLst>
          </a:prstGeom>
          <a:solidFill>
            <a:srgbClr val="F9F5EF"/>
          </a:solidFill>
          <a:ln w="12700">
            <a:solidFill>
              <a:srgbClr val="E7D2B8"/>
            </a:solidFill>
            <a:prstDash val="solid"/>
          </a:ln>
        </p:spPr>
      </p:sp>
      <p:sp>
        <p:nvSpPr>
          <p:cNvPr id="32" name="Shape 30"/>
          <p:cNvSpPr/>
          <p:nvPr/>
        </p:nvSpPr>
        <p:spPr>
          <a:xfrm>
            <a:off x="9683496" y="5280660"/>
            <a:ext cx="3497580" cy="1399032"/>
          </a:xfrm>
          <a:prstGeom prst="roundRect">
            <a:avLst>
              <a:gd name="adj" fmla="val 10784"/>
            </a:avLst>
          </a:prstGeom>
          <a:solidFill>
            <a:srgbClr val="F9F5EF"/>
          </a:solidFill>
          <a:ln w="12700">
            <a:solidFill>
              <a:srgbClr val="E7D2B8"/>
            </a:solidFill>
            <a:prstDash val="solid"/>
          </a:ln>
        </p:spPr>
      </p:sp>
      <p:sp>
        <p:nvSpPr>
          <p:cNvPr id="35" name="Shape 33"/>
          <p:cNvSpPr/>
          <p:nvPr/>
        </p:nvSpPr>
        <p:spPr>
          <a:xfrm>
            <a:off x="13949172" y="5280660"/>
            <a:ext cx="3497580" cy="1399032"/>
          </a:xfrm>
          <a:prstGeom prst="roundRect">
            <a:avLst>
              <a:gd name="adj" fmla="val 10784"/>
            </a:avLst>
          </a:prstGeom>
          <a:solidFill>
            <a:srgbClr val="F9F5EF"/>
          </a:solidFill>
          <a:ln w="12700">
            <a:solidFill>
              <a:srgbClr val="E7D2B8"/>
            </a:solidFill>
            <a:prstDash val="solid"/>
          </a:ln>
        </p:spPr>
      </p:sp>
      <p:grpSp>
        <p:nvGrpSpPr>
          <p:cNvPr id="44" name="组合 43"/>
          <p:cNvGrpSpPr/>
          <p:nvPr/>
        </p:nvGrpSpPr>
        <p:grpSpPr>
          <a:xfrm>
            <a:off x="1426845" y="5473065"/>
            <a:ext cx="15745778" cy="1027748"/>
            <a:chOff x="1498" y="5746"/>
            <a:chExt cx="16531" cy="1079"/>
          </a:xfrm>
        </p:grpSpPr>
        <p:sp>
          <p:nvSpPr>
            <p:cNvPr id="27" name="Text 25"/>
            <p:cNvSpPr/>
            <p:nvPr/>
          </p:nvSpPr>
          <p:spPr>
            <a:xfrm>
              <a:off x="1498" y="5746"/>
              <a:ext cx="3096"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400" b="1" kern="1200" dirty="0">
                  <a:solidFill>
                    <a:srgbClr val="2F221A"/>
                  </a:solidFill>
                  <a:latin typeface="+mn-lt"/>
                  <a:ea typeface="+mn-ea"/>
                  <a:cs typeface="+mn-cs"/>
                  <a:sym typeface="+mn-ea"/>
                </a:rPr>
                <a:t>Meese-Rogoff</a:t>
              </a:r>
              <a:endParaRPr lang="en-US" sz="2400" b="1" kern="1200" dirty="0">
                <a:solidFill>
                  <a:srgbClr val="2F221A"/>
                </a:solidFill>
                <a:latin typeface="+mn-lt"/>
                <a:ea typeface="+mn-ea"/>
                <a:cs typeface="+mn-cs"/>
                <a:sym typeface="+mn-ea"/>
              </a:endParaRPr>
            </a:p>
          </p:txBody>
        </p:sp>
        <p:sp>
          <p:nvSpPr>
            <p:cNvPr id="28" name="Text 26"/>
            <p:cNvSpPr/>
            <p:nvPr/>
          </p:nvSpPr>
          <p:spPr>
            <a:xfrm>
              <a:off x="1498" y="6293"/>
              <a:ext cx="3096" cy="533"/>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2100" kern="1200" dirty="0">
                  <a:solidFill>
                    <a:srgbClr val="2F221A"/>
                  </a:solidFill>
                  <a:latin typeface="+mn-lt"/>
                  <a:ea typeface="+mn-ea"/>
                  <a:cs typeface="+mn-cs"/>
                  <a:sym typeface="+mn-ea"/>
                </a:rPr>
                <a:t>汇率近似随机游走，宏观基本面预测力弱</a:t>
              </a:r>
              <a:endParaRPr lang="en-US" sz="2100" kern="1200" dirty="0">
                <a:solidFill>
                  <a:srgbClr val="2F221A"/>
                </a:solidFill>
                <a:latin typeface="+mn-lt"/>
                <a:ea typeface="+mn-ea"/>
                <a:cs typeface="+mn-cs"/>
                <a:sym typeface="+mn-ea"/>
              </a:endParaRPr>
            </a:p>
          </p:txBody>
        </p:sp>
        <p:sp>
          <p:nvSpPr>
            <p:cNvPr id="30" name="Text 28"/>
            <p:cNvSpPr/>
            <p:nvPr/>
          </p:nvSpPr>
          <p:spPr>
            <a:xfrm>
              <a:off x="5976" y="5746"/>
              <a:ext cx="3096"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400" b="1" kern="1200" dirty="0">
                  <a:solidFill>
                    <a:srgbClr val="2F221A"/>
                  </a:solidFill>
                  <a:latin typeface="+mn-lt"/>
                  <a:ea typeface="+mn-ea"/>
                  <a:cs typeface="+mn-cs"/>
                  <a:sym typeface="+mn-ea"/>
                </a:rPr>
                <a:t>PPP</a:t>
              </a:r>
              <a:endParaRPr lang="en-US" sz="2400" b="1" kern="1200" dirty="0">
                <a:solidFill>
                  <a:srgbClr val="2F221A"/>
                </a:solidFill>
                <a:latin typeface="+mn-lt"/>
                <a:ea typeface="+mn-ea"/>
                <a:cs typeface="+mn-cs"/>
                <a:sym typeface="+mn-ea"/>
              </a:endParaRPr>
            </a:p>
          </p:txBody>
        </p:sp>
        <p:sp>
          <p:nvSpPr>
            <p:cNvPr id="31" name="Text 29"/>
            <p:cNvSpPr/>
            <p:nvPr/>
          </p:nvSpPr>
          <p:spPr>
            <a:xfrm>
              <a:off x="5976" y="6293"/>
              <a:ext cx="3096" cy="533"/>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2100" kern="1200" dirty="0">
                  <a:solidFill>
                    <a:srgbClr val="2F221A"/>
                  </a:solidFill>
                  <a:latin typeface="+mn-lt"/>
                  <a:ea typeface="+mn-ea"/>
                  <a:cs typeface="+mn-cs"/>
                  <a:sym typeface="+mn-ea"/>
                </a:rPr>
                <a:t>q_t≈e_t，实际汇率跟随名义汇率</a:t>
              </a:r>
              <a:endParaRPr lang="en-US" sz="2100" kern="1200" dirty="0">
                <a:solidFill>
                  <a:srgbClr val="2F221A"/>
                </a:solidFill>
                <a:latin typeface="+mn-lt"/>
                <a:ea typeface="+mn-ea"/>
                <a:cs typeface="+mn-cs"/>
                <a:sym typeface="+mn-ea"/>
              </a:endParaRPr>
            </a:p>
          </p:txBody>
        </p:sp>
        <p:sp>
          <p:nvSpPr>
            <p:cNvPr id="33" name="Text 31"/>
            <p:cNvSpPr/>
            <p:nvPr/>
          </p:nvSpPr>
          <p:spPr>
            <a:xfrm>
              <a:off x="10454" y="5746"/>
              <a:ext cx="3096"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400" b="1" kern="1200" dirty="0">
                  <a:solidFill>
                    <a:srgbClr val="2F221A"/>
                  </a:solidFill>
                  <a:latin typeface="+mn-lt"/>
                  <a:ea typeface="+mn-ea"/>
                  <a:cs typeface="+mn-cs"/>
                  <a:sym typeface="+mn-ea"/>
                </a:rPr>
                <a:t>Backus-Smith</a:t>
              </a:r>
              <a:endParaRPr lang="en-US" sz="2400" b="1" kern="1200" dirty="0">
                <a:solidFill>
                  <a:srgbClr val="2F221A"/>
                </a:solidFill>
                <a:latin typeface="+mn-lt"/>
                <a:ea typeface="+mn-ea"/>
                <a:cs typeface="+mn-cs"/>
                <a:sym typeface="+mn-ea"/>
              </a:endParaRPr>
            </a:p>
          </p:txBody>
        </p:sp>
        <p:sp>
          <p:nvSpPr>
            <p:cNvPr id="34" name="Text 32"/>
            <p:cNvSpPr/>
            <p:nvPr/>
          </p:nvSpPr>
          <p:spPr>
            <a:xfrm>
              <a:off x="10454" y="6293"/>
              <a:ext cx="3096" cy="533"/>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2100" kern="1200" dirty="0">
                  <a:solidFill>
                    <a:srgbClr val="2F221A"/>
                  </a:solidFill>
                  <a:latin typeface="+mn-lt"/>
                  <a:ea typeface="+mn-ea"/>
                  <a:cs typeface="+mn-cs"/>
                  <a:sym typeface="+mn-ea"/>
                </a:rPr>
                <a:t>q_t↑ → c_t-c_t^*↓，消费—汇率负相关</a:t>
              </a:r>
              <a:endParaRPr lang="en-US" sz="2100" kern="1200" dirty="0">
                <a:solidFill>
                  <a:srgbClr val="2F221A"/>
                </a:solidFill>
                <a:latin typeface="+mn-lt"/>
                <a:ea typeface="+mn-ea"/>
                <a:cs typeface="+mn-cs"/>
                <a:sym typeface="+mn-ea"/>
              </a:endParaRPr>
            </a:p>
          </p:txBody>
        </p:sp>
        <p:sp>
          <p:nvSpPr>
            <p:cNvPr id="36" name="Text 34"/>
            <p:cNvSpPr/>
            <p:nvPr/>
          </p:nvSpPr>
          <p:spPr>
            <a:xfrm>
              <a:off x="14933" y="5746"/>
              <a:ext cx="3096" cy="403"/>
            </a:xfrm>
            <a:prstGeom prst="rect">
              <a:avLst/>
            </a:prstGeom>
            <a:noFill/>
          </p:spPr>
          <p:txBody>
            <a:bodyPr wrap="square" lIns="0" tIns="0" rIns="0" bIns="0" rtlCol="0" anchor="ctr">
              <a:noAutofit/>
            </a:bodyPr>
            <a:lstStyle/>
            <a:p>
              <a:pPr marL="0" indent="0" defTabSz="914400">
                <a:spcBef>
                  <a:spcPct val="0"/>
                </a:spcBef>
                <a:spcAft>
                  <a:spcPct val="0"/>
                </a:spcAft>
                <a:buNone/>
              </a:pPr>
              <a:r>
                <a:rPr lang="en-US" sz="2400" b="1" kern="1200" dirty="0">
                  <a:solidFill>
                    <a:srgbClr val="2F221A"/>
                  </a:solidFill>
                  <a:latin typeface="+mn-lt"/>
                  <a:ea typeface="+mn-ea"/>
                  <a:cs typeface="+mn-cs"/>
                  <a:sym typeface="+mn-ea"/>
                </a:rPr>
                <a:t>Fama / UIP</a:t>
              </a:r>
              <a:endParaRPr lang="en-US" sz="2400" b="1" kern="1200" dirty="0">
                <a:solidFill>
                  <a:srgbClr val="2F221A"/>
                </a:solidFill>
                <a:latin typeface="+mn-lt"/>
                <a:ea typeface="+mn-ea"/>
                <a:cs typeface="+mn-cs"/>
                <a:sym typeface="+mn-ea"/>
              </a:endParaRPr>
            </a:p>
          </p:txBody>
        </p:sp>
        <p:sp>
          <p:nvSpPr>
            <p:cNvPr id="37" name="Text 35"/>
            <p:cNvSpPr/>
            <p:nvPr/>
          </p:nvSpPr>
          <p:spPr>
            <a:xfrm>
              <a:off x="14933" y="6293"/>
              <a:ext cx="3096" cy="533"/>
            </a:xfrm>
            <a:prstGeom prst="rect">
              <a:avLst/>
            </a:prstGeom>
            <a:noFill/>
          </p:spPr>
          <p:txBody>
            <a:bodyPr wrap="square" lIns="381" tIns="381" rIns="381" bIns="381" rtlCol="0" anchor="ctr">
              <a:noAutofit/>
            </a:bodyPr>
            <a:lstStyle/>
            <a:p>
              <a:pPr marL="0" indent="0" defTabSz="914400">
                <a:spcBef>
                  <a:spcPct val="0"/>
                </a:spcBef>
                <a:spcAft>
                  <a:spcPct val="0"/>
                </a:spcAft>
                <a:buNone/>
              </a:pPr>
              <a:r>
                <a:rPr lang="en-US" sz="2100" kern="1200" dirty="0">
                  <a:solidFill>
                    <a:srgbClr val="2F221A"/>
                  </a:solidFill>
                  <a:latin typeface="+mn-lt"/>
                  <a:ea typeface="+mn-ea"/>
                  <a:cs typeface="+mn-cs"/>
                  <a:sym typeface="+mn-ea"/>
                </a:rPr>
                <a:t>β_F&lt;0 且 R² 很低，高利率货币可升值</a:t>
              </a:r>
              <a:endParaRPr lang="en-US" sz="2100" kern="1200" dirty="0">
                <a:solidFill>
                  <a:srgbClr val="2F221A"/>
                </a:solidFill>
                <a:latin typeface="+mn-lt"/>
                <a:ea typeface="+mn-ea"/>
                <a:cs typeface="+mn-cs"/>
                <a:sym typeface="+mn-ea"/>
              </a:endParaRPr>
            </a:p>
          </p:txBody>
        </p:sp>
      </p:grpSp>
      <p:sp>
        <p:nvSpPr>
          <p:cNvPr id="38" name="Shape 36"/>
          <p:cNvSpPr/>
          <p:nvPr/>
        </p:nvSpPr>
        <p:spPr>
          <a:xfrm>
            <a:off x="1152144" y="7680960"/>
            <a:ext cx="16294608" cy="768096"/>
          </a:xfrm>
          <a:prstGeom prst="roundRect">
            <a:avLst>
              <a:gd name="adj" fmla="val 21429"/>
            </a:avLst>
          </a:prstGeom>
          <a:solidFill>
            <a:srgbClr val="EFE1CF"/>
          </a:solidFill>
          <a:ln w="12700">
            <a:solidFill>
              <a:srgbClr val="E7D2B8"/>
            </a:solidFill>
            <a:prstDash val="solid"/>
          </a:ln>
        </p:spPr>
      </p:sp>
      <p:sp>
        <p:nvSpPr>
          <p:cNvPr id="6" name="文本框 5"/>
          <p:cNvSpPr txBox="1"/>
          <p:nvPr/>
        </p:nvSpPr>
        <p:spPr>
          <a:xfrm>
            <a:off x="4022725" y="7763828"/>
            <a:ext cx="12384405" cy="506730"/>
          </a:xfrm>
          <a:prstGeom prst="rect">
            <a:avLst/>
          </a:prstGeom>
          <a:noFill/>
        </p:spPr>
        <p:txBody>
          <a:bodyPr wrap="square" rtlCol="0" anchor="t">
            <a:spAutoFit/>
          </a:bodyPr>
          <a:lstStyle/>
          <a:p>
            <a:pPr marL="0" indent="0" defTabSz="914400">
              <a:spcBef>
                <a:spcPct val="0"/>
              </a:spcBef>
              <a:spcAft>
                <a:spcPct val="0"/>
              </a:spcAft>
              <a:buNone/>
            </a:pPr>
            <a:r>
              <a:rPr lang="zh-CN" altLang="en-US" sz="2700" b="1" kern="1200" dirty="0">
                <a:solidFill>
                  <a:srgbClr val="6E4B37"/>
                </a:solidFill>
                <a:latin typeface="Times New Roman" panose="02020603050405020304" pitchFamily="18" charset="0"/>
                <a:ea typeface="宋体" panose="02010600030101010101" pitchFamily="2" charset="-122"/>
                <a:cs typeface="+mn-cs"/>
                <a:sym typeface="+mn-ea"/>
              </a:rPr>
              <a:t>金融冲击解释汇率谜题，传统冲击仍用于匹配宏观商业周期。</a:t>
            </a:r>
            <a:endParaRPr lang="zh-CN" altLang="en-US" sz="2700" b="1" kern="1200" dirty="0">
              <a:solidFill>
                <a:srgbClr val="6E4B37"/>
              </a:solidFill>
              <a:latin typeface="Times New Roman" panose="02020603050405020304" pitchFamily="18" charset="0"/>
              <a:ea typeface="宋体" panose="02010600030101010101" pitchFamily="2" charset="-122"/>
              <a:cs typeface="+mn-cs"/>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1"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3" name="Group 3"/>
          <p:cNvGrpSpPr/>
          <p:nvPr/>
        </p:nvGrpSpPr>
        <p:grpSpPr>
          <a:xfrm>
            <a:off x="0" y="10057758"/>
            <a:ext cx="18288000" cy="229244"/>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 name="TextBox 5"/>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6" name="Freeform 6"/>
          <p:cNvSpPr/>
          <p:nvPr/>
        </p:nvSpPr>
        <p:spPr>
          <a:xfrm rot="-10800000">
            <a:off x="10024850" y="-1182136"/>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7" name="Group 7"/>
          <p:cNvGrpSpPr/>
          <p:nvPr/>
        </p:nvGrpSpPr>
        <p:grpSpPr>
          <a:xfrm>
            <a:off x="0" y="1939932"/>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0" name="Group 10"/>
          <p:cNvGrpSpPr/>
          <p:nvPr/>
        </p:nvGrpSpPr>
        <p:grpSpPr>
          <a:xfrm>
            <a:off x="0" y="8144870"/>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5" name="Group 15"/>
          <p:cNvGrpSpPr/>
          <p:nvPr/>
        </p:nvGrpSpPr>
        <p:grpSpPr>
          <a:xfrm>
            <a:off x="0" y="0"/>
            <a:ext cx="18288000" cy="229244"/>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18" name="TextBox 18"/>
          <p:cNvSpPr txBox="1"/>
          <p:nvPr/>
        </p:nvSpPr>
        <p:spPr>
          <a:xfrm>
            <a:off x="1323750" y="3269568"/>
            <a:ext cx="15640495" cy="2362200"/>
          </a:xfrm>
          <a:prstGeom prst="rect">
            <a:avLst/>
          </a:prstGeom>
        </p:spPr>
        <p:txBody>
          <a:bodyPr lIns="0" tIns="0" rIns="0" bIns="0" rtlCol="0" anchor="t">
            <a:spAutoFit/>
          </a:bodyPr>
          <a:lstStyle/>
          <a:p>
            <a:pPr algn="ctr" defTabSz="609600">
              <a:lnSpc>
                <a:spcPts val="9210"/>
              </a:lnSpc>
              <a:spcBef>
                <a:spcPct val="0"/>
              </a:spcBef>
              <a:spcAft>
                <a:spcPct val="0"/>
              </a:spcAft>
            </a:pPr>
            <a:r>
              <a:rPr lang="zh-CN" altLang="en-US" sz="987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第五部分</a:t>
            </a:r>
            <a:endParaRPr lang="en-US" altLang="zh-CN" sz="987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a:p>
            <a:pPr algn="ctr" defTabSz="609600">
              <a:lnSpc>
                <a:spcPts val="9210"/>
              </a:lnSpc>
              <a:spcBef>
                <a:spcPct val="0"/>
              </a:spcBef>
              <a:spcAft>
                <a:spcPct val="0"/>
              </a:spcAft>
            </a:pPr>
            <a:r>
              <a:rPr lang="zh-CN" altLang="en-US" sz="660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定量评估</a:t>
            </a:r>
            <a:endParaRPr lang="zh-CN" altLang="en-US" sz="660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p:txBody>
      </p:sp>
      <p:sp>
        <p:nvSpPr>
          <p:cNvPr id="21" name="TextBox 21"/>
          <p:cNvSpPr txBox="1"/>
          <p:nvPr/>
        </p:nvSpPr>
        <p:spPr>
          <a:xfrm>
            <a:off x="7431318" y="7178288"/>
            <a:ext cx="3425366" cy="471170"/>
          </a:xfrm>
          <a:prstGeom prst="rect">
            <a:avLst/>
          </a:prstGeom>
        </p:spPr>
        <p:txBody>
          <a:bodyPr lIns="0" tIns="0" rIns="0" bIns="0" rtlCol="0" anchor="t">
            <a:spAutoFit/>
          </a:bodyPr>
          <a:lstStyle/>
          <a:p>
            <a:pPr algn="ctr" defTabSz="609600">
              <a:lnSpc>
                <a:spcPts val="3675"/>
              </a:lnSpc>
              <a:spcBef>
                <a:spcPct val="0"/>
              </a:spcBef>
              <a:spcAft>
                <a:spcPct val="0"/>
              </a:spcAft>
            </a:pPr>
            <a:r>
              <a:rPr lang="en-US" sz="3940" kern="1200" spc="97" dirty="0">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rPr>
              <a:t>PART FIVE</a:t>
            </a:r>
            <a:endParaRPr lang="en-US" sz="3940" kern="1200" spc="97" dirty="0">
              <a:solidFill>
                <a:srgbClr val="5B3E32"/>
              </a:solidFill>
              <a:latin typeface="Times New Roman" panose="02020603050405020304" pitchFamily="18" charset="0"/>
              <a:ea typeface="宋体" panose="02010600030101010101" pitchFamily="2" charset="-122"/>
              <a:cs typeface="Abhaya Libre"/>
              <a:sym typeface="Times New Roman" panose="02020603050405020304" pitchFamily="18" charset="0"/>
            </a:endParaRPr>
          </a:p>
        </p:txBody>
      </p:sp>
      <p:sp>
        <p:nvSpPr>
          <p:cNvPr id="22" name="Freeform 22"/>
          <p:cNvSpPr/>
          <p:nvPr/>
        </p:nvSpPr>
        <p:spPr>
          <a:xfrm>
            <a:off x="7150794" y="530691"/>
            <a:ext cx="3986414"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1"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sp>
      <p:grpSp>
        <p:nvGrpSpPr>
          <p:cNvPr id="3" name="Group 3"/>
          <p:cNvGrpSpPr/>
          <p:nvPr/>
        </p:nvGrpSpPr>
        <p:grpSpPr>
          <a:xfrm>
            <a:off x="0" y="10057758"/>
            <a:ext cx="18288000" cy="229244"/>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5" name="TextBox 5"/>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Calibri" panose="020F0502020204030204"/>
                <a:ea typeface="+mn-ea"/>
                <a:cs typeface="+mn-cs"/>
                <a:sym typeface="+mn-ea"/>
              </a:endParaRPr>
            </a:p>
          </p:txBody>
        </p:sp>
      </p:grpSp>
      <p:grpSp>
        <p:nvGrpSpPr>
          <p:cNvPr id="6" name="Group 6"/>
          <p:cNvGrpSpPr/>
          <p:nvPr/>
        </p:nvGrpSpPr>
        <p:grpSpPr>
          <a:xfrm>
            <a:off x="0" y="0"/>
            <a:ext cx="18288000" cy="229244"/>
            <a:chOff x="0" y="0"/>
            <a:chExt cx="4816593" cy="60377"/>
          </a:xfrm>
        </p:grpSpPr>
        <p:sp>
          <p:nvSpPr>
            <p:cNvPr id="7" name="Freeform 7"/>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sp>
        <p:sp>
          <p:nvSpPr>
            <p:cNvPr id="8" name="TextBox 8"/>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Calibri" panose="020F0502020204030204"/>
                <a:ea typeface="+mn-ea"/>
                <a:cs typeface="+mn-cs"/>
                <a:sym typeface="+mn-ea"/>
              </a:endParaRPr>
            </a:p>
          </p:txBody>
        </p:sp>
      </p:grpSp>
      <p:grpSp>
        <p:nvGrpSpPr>
          <p:cNvPr id="9" name="Group 9"/>
          <p:cNvGrpSpPr/>
          <p:nvPr/>
        </p:nvGrpSpPr>
        <p:grpSpPr>
          <a:xfrm>
            <a:off x="0" y="2545053"/>
            <a:ext cx="18288000" cy="5687819"/>
            <a:chOff x="0" y="0"/>
            <a:chExt cx="4816593" cy="1498026"/>
          </a:xfrm>
        </p:grpSpPr>
        <p:sp>
          <p:nvSpPr>
            <p:cNvPr id="10" name="Freeform 10"/>
            <p:cNvSpPr/>
            <p:nvPr/>
          </p:nvSpPr>
          <p:spPr>
            <a:xfrm>
              <a:off x="0" y="0"/>
              <a:ext cx="4816592" cy="1498026"/>
            </a:xfrm>
            <a:custGeom>
              <a:avLst/>
              <a:gdLst/>
              <a:ahLst/>
              <a:cxnLst/>
              <a:rect l="l" t="t" r="r" b="b"/>
              <a:pathLst>
                <a:path w="4816592" h="1498026">
                  <a:moveTo>
                    <a:pt x="0" y="0"/>
                  </a:moveTo>
                  <a:lnTo>
                    <a:pt x="4816592" y="0"/>
                  </a:lnTo>
                  <a:lnTo>
                    <a:pt x="4816592" y="1498026"/>
                  </a:lnTo>
                  <a:lnTo>
                    <a:pt x="0" y="1498026"/>
                  </a:lnTo>
                  <a:close/>
                </a:path>
              </a:pathLst>
            </a:custGeom>
            <a:solidFill>
              <a:srgbClr val="F4F0ED"/>
            </a:solidFill>
          </p:spPr>
        </p:sp>
        <p:sp>
          <p:nvSpPr>
            <p:cNvPr id="11" name="TextBox 11"/>
            <p:cNvSpPr txBox="1"/>
            <p:nvPr/>
          </p:nvSpPr>
          <p:spPr>
            <a:xfrm>
              <a:off x="0" y="-38100"/>
              <a:ext cx="4816593" cy="1536126"/>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Calibri" panose="020F0502020204030204"/>
                <a:ea typeface="+mn-ea"/>
                <a:cs typeface="+mn-cs"/>
                <a:sym typeface="+mn-ea"/>
              </a:endParaRPr>
            </a:p>
          </p:txBody>
        </p:sp>
      </p:grpSp>
      <p:grpSp>
        <p:nvGrpSpPr>
          <p:cNvPr id="12" name="Group 12"/>
          <p:cNvGrpSpPr/>
          <p:nvPr/>
        </p:nvGrpSpPr>
        <p:grpSpPr>
          <a:xfrm>
            <a:off x="0" y="8144870"/>
            <a:ext cx="18288000" cy="88002"/>
            <a:chOff x="0" y="0"/>
            <a:chExt cx="24384000" cy="117336"/>
          </a:xfrm>
        </p:grpSpPr>
        <p:sp>
          <p:nvSpPr>
            <p:cNvPr id="13" name="AutoShape 13"/>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4" name="AutoShape 14"/>
            <p:cNvSpPr/>
            <p:nvPr/>
          </p:nvSpPr>
          <p:spPr>
            <a:xfrm>
              <a:off x="0" y="12700"/>
              <a:ext cx="24384000" cy="0"/>
            </a:xfrm>
            <a:prstGeom prst="line">
              <a:avLst/>
            </a:prstGeom>
            <a:ln w="25400" cap="flat">
              <a:solidFill>
                <a:srgbClr val="A8896F"/>
              </a:solidFill>
              <a:prstDash val="solid"/>
              <a:headEnd type="none" w="sm" len="sm"/>
              <a:tailEnd type="none" w="sm" len="sm"/>
            </a:ln>
          </p:spPr>
        </p:sp>
      </p:grpSp>
      <p:grpSp>
        <p:nvGrpSpPr>
          <p:cNvPr id="15" name="Group 15"/>
          <p:cNvGrpSpPr/>
          <p:nvPr/>
        </p:nvGrpSpPr>
        <p:grpSpPr>
          <a:xfrm>
            <a:off x="0" y="2545053"/>
            <a:ext cx="18288000" cy="88002"/>
            <a:chOff x="0" y="0"/>
            <a:chExt cx="24384000" cy="117336"/>
          </a:xfrm>
        </p:grpSpPr>
        <p:sp>
          <p:nvSpPr>
            <p:cNvPr id="16" name="AutoShape 16"/>
            <p:cNvSpPr/>
            <p:nvPr/>
          </p:nvSpPr>
          <p:spPr>
            <a:xfrm>
              <a:off x="0" y="104636"/>
              <a:ext cx="24384000" cy="0"/>
            </a:xfrm>
            <a:prstGeom prst="line">
              <a:avLst/>
            </a:prstGeom>
            <a:ln w="25400" cap="flat">
              <a:solidFill>
                <a:srgbClr val="A8896F"/>
              </a:solidFill>
              <a:prstDash val="solid"/>
              <a:headEnd type="none" w="sm" len="sm"/>
              <a:tailEnd type="none" w="sm" len="sm"/>
            </a:ln>
          </p:spPr>
        </p:sp>
        <p:sp>
          <p:nvSpPr>
            <p:cNvPr id="17" name="AutoShape 17"/>
            <p:cNvSpPr/>
            <p:nvPr/>
          </p:nvSpPr>
          <p:spPr>
            <a:xfrm>
              <a:off x="0" y="12700"/>
              <a:ext cx="24384000" cy="0"/>
            </a:xfrm>
            <a:prstGeom prst="line">
              <a:avLst/>
            </a:prstGeom>
            <a:ln w="25400" cap="flat">
              <a:solidFill>
                <a:srgbClr val="A8896F"/>
              </a:solidFill>
              <a:prstDash val="solid"/>
              <a:headEnd type="none" w="sm" len="sm"/>
              <a:tailEnd type="none" w="sm" len="sm"/>
            </a:ln>
          </p:spPr>
        </p:sp>
      </p:grpSp>
      <p:sp>
        <p:nvSpPr>
          <p:cNvPr id="43" name="Freeform 43"/>
          <p:cNvSpPr/>
          <p:nvPr/>
        </p:nvSpPr>
        <p:spPr>
          <a:xfrm>
            <a:off x="-464335" y="7239278"/>
            <a:ext cx="3986414" cy="2818481"/>
          </a:xfrm>
          <a:custGeom>
            <a:avLst/>
            <a:gdLst/>
            <a:ahLst/>
            <a:cxnLst/>
            <a:rect l="l" t="t" r="r" b="b"/>
            <a:pathLst>
              <a:path w="3986413" h="2818481">
                <a:moveTo>
                  <a:pt x="0" y="0"/>
                </a:moveTo>
                <a:lnTo>
                  <a:pt x="3986413" y="0"/>
                </a:lnTo>
                <a:lnTo>
                  <a:pt x="3986413" y="2818481"/>
                </a:lnTo>
                <a:lnTo>
                  <a:pt x="0" y="2818481"/>
                </a:lnTo>
                <a:lnTo>
                  <a:pt x="0" y="0"/>
                </a:lnTo>
                <a:close/>
              </a:path>
            </a:pathLst>
          </a:custGeom>
          <a:blipFill>
            <a:blip r:embed="rId3"/>
            <a:stretch>
              <a:fillRect/>
            </a:stretch>
          </a:blipFill>
        </p:spPr>
      </p:sp>
      <p:sp>
        <p:nvSpPr>
          <p:cNvPr id="18" name="Text 3"/>
          <p:cNvSpPr/>
          <p:nvPr/>
        </p:nvSpPr>
        <p:spPr>
          <a:xfrm>
            <a:off x="883755" y="4465763"/>
            <a:ext cx="7543800" cy="480060"/>
          </a:xfrm>
          <a:prstGeom prst="rect">
            <a:avLst/>
          </a:prstGeom>
          <a:noFill/>
        </p:spPr>
        <p:txBody>
          <a:bodyPr wrap="square" lIns="0" tIns="0" rIns="0" bIns="0" rtlCol="0" anchor="ctr"/>
          <a:lstStyle/>
          <a:p>
            <a:pPr marL="0" indent="0" defTabSz="914400">
              <a:spcBef>
                <a:spcPct val="0"/>
              </a:spcBef>
              <a:spcAft>
                <a:spcPct val="0"/>
              </a:spcAft>
              <a:buNone/>
            </a:pPr>
            <a:endParaRPr lang="en-US" sz="2700" kern="1200" dirty="0">
              <a:solidFill>
                <a:schemeClr val="tx1"/>
              </a:solidFill>
              <a:latin typeface="+mn-lt"/>
              <a:ea typeface="+mn-ea"/>
              <a:cs typeface="+mn-cs"/>
              <a:sym typeface="+mn-ea"/>
            </a:endParaRPr>
          </a:p>
        </p:txBody>
      </p:sp>
      <p:sp>
        <p:nvSpPr>
          <p:cNvPr id="19" name="Text 4"/>
          <p:cNvSpPr/>
          <p:nvPr/>
        </p:nvSpPr>
        <p:spPr>
          <a:xfrm>
            <a:off x="1528871" y="1352838"/>
            <a:ext cx="15467357" cy="1014984"/>
          </a:xfrm>
          <a:prstGeom prst="rect">
            <a:avLst/>
          </a:prstGeom>
          <a:solidFill>
            <a:srgbClr val="FBF8F5">
              <a:alpha val="95000"/>
            </a:srgbClr>
          </a:solidFill>
          <a:ln w="10160">
            <a:solidFill>
              <a:srgbClr val="D9CEC5"/>
            </a:solidFill>
          </a:ln>
        </p:spPr>
        <p:txBody>
          <a:bodyPr wrap="square" lIns="1524" tIns="1524" rIns="1524" bIns="1524" rtlCol="0" anchor="ctr">
            <a:noAutofit/>
          </a:bodyPr>
          <a:lstStyle/>
          <a:p>
            <a:pPr algn="ctr" defTabSz="914400">
              <a:spcBef>
                <a:spcPct val="0"/>
              </a:spcBef>
              <a:spcAft>
                <a:spcPct val="0"/>
              </a:spcAft>
            </a:pPr>
            <a:r>
              <a:rPr lang="zh-CN" altLang="en-US" sz="3600" b="1" kern="1200" dirty="0">
                <a:solidFill>
                  <a:schemeClr val="tx1"/>
                </a:solidFill>
                <a:latin typeface="Times New Roman" panose="02020603050405020304" pitchFamily="18" charset="0"/>
                <a:ea typeface="宋体" panose="02010600030101010101" pitchFamily="2" charset="-122"/>
                <a:cs typeface="+mn-cs"/>
                <a:sym typeface="+mn-ea"/>
              </a:rPr>
              <a:t>核心检验：金融冲击</a:t>
            </a:r>
            <a:r>
              <a:rPr lang="en-US" altLang="zh-CN" sz="3600" b="1" kern="12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sym typeface="+mn-ea"/>
              </a:rPr>
              <a:t>ψₜ</a:t>
            </a:r>
            <a:r>
              <a:rPr lang="zh-CN" altLang="en-US" sz="3600" b="1" kern="1200" dirty="0">
                <a:solidFill>
                  <a:schemeClr val="tx1"/>
                </a:solidFill>
                <a:latin typeface="Times New Roman" panose="02020603050405020304" pitchFamily="18" charset="0"/>
                <a:ea typeface="宋体" panose="02010600030101010101" pitchFamily="2" charset="-122"/>
                <a:cs typeface="+mn-cs"/>
                <a:sym typeface="+mn-ea"/>
              </a:rPr>
              <a:t>是否能解释汇率波动，同时不破坏宏观周期拟合？</a:t>
            </a:r>
            <a:endParaRPr lang="zh-CN" altLang="en-US" sz="3600" b="1" kern="1200" dirty="0">
              <a:solidFill>
                <a:schemeClr val="tx1"/>
              </a:solidFill>
              <a:latin typeface="Times New Roman" panose="02020603050405020304" pitchFamily="18" charset="0"/>
              <a:ea typeface="宋体" panose="02010600030101010101" pitchFamily="2" charset="-122"/>
              <a:cs typeface="+mn-cs"/>
              <a:sym typeface="+mn-ea"/>
            </a:endParaRPr>
          </a:p>
        </p:txBody>
      </p:sp>
      <p:sp>
        <p:nvSpPr>
          <p:cNvPr id="20" name="Text 5"/>
          <p:cNvSpPr/>
          <p:nvPr/>
        </p:nvSpPr>
        <p:spPr>
          <a:xfrm>
            <a:off x="239400" y="3828525"/>
            <a:ext cx="5669840" cy="1110732"/>
          </a:xfrm>
          <a:prstGeom prst="rect">
            <a:avLst/>
          </a:prstGeom>
          <a:solidFill>
            <a:srgbClr val="C55A11"/>
          </a:solidFill>
          <a:ln>
            <a:solidFill>
              <a:srgbClr val="A78C79"/>
            </a:solidFill>
          </a:ln>
        </p:spPr>
        <p:txBody>
          <a:bodyPr wrap="square" lIns="952" tIns="952" rIns="952" bIns="952" rtlCol="0" anchor="ctr">
            <a:normAutofit/>
          </a:bodyPr>
          <a:lstStyle/>
          <a:p>
            <a:pPr marL="0" indent="0" algn="ctr" defTabSz="914400">
              <a:spcBef>
                <a:spcPct val="0"/>
              </a:spcBef>
              <a:spcAft>
                <a:spcPct val="0"/>
              </a:spcAft>
              <a:buNone/>
            </a:pPr>
            <a:r>
              <a:rPr lang="en-US" sz="3600" b="1" kern="1200" dirty="0">
                <a:solidFill>
                  <a:srgbClr val="FFFFFF"/>
                </a:solidFill>
                <a:latin typeface="Times New Roman" panose="02020603050405020304" pitchFamily="18" charset="0"/>
                <a:ea typeface="宋体" panose="02010600030101010101" pitchFamily="2" charset="-122"/>
                <a:cs typeface="+mn-cs"/>
                <a:sym typeface="+mn-ea"/>
              </a:rPr>
              <a:t>5.1 方差分解</a:t>
            </a:r>
            <a:endParaRPr lang="en-US" sz="3600" b="1" kern="1200" dirty="0">
              <a:solidFill>
                <a:srgbClr val="FFFFFF"/>
              </a:solidFill>
              <a:latin typeface="Times New Roman" panose="02020603050405020304" pitchFamily="18" charset="0"/>
              <a:ea typeface="宋体" panose="02010600030101010101" pitchFamily="2" charset="-122"/>
              <a:cs typeface="+mn-cs"/>
              <a:sym typeface="+mn-ea"/>
            </a:endParaRPr>
          </a:p>
        </p:txBody>
      </p:sp>
      <p:sp>
        <p:nvSpPr>
          <p:cNvPr id="21" name="Text 6"/>
          <p:cNvSpPr/>
          <p:nvPr/>
        </p:nvSpPr>
        <p:spPr>
          <a:xfrm>
            <a:off x="239400" y="4973679"/>
            <a:ext cx="5669840" cy="1653756"/>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marL="0" indent="0" algn="ctr" defTabSz="914400">
              <a:spcBef>
                <a:spcPct val="0"/>
              </a:spcBef>
              <a:spcAft>
                <a:spcPct val="0"/>
              </a:spcAft>
              <a:buNone/>
            </a:pPr>
            <a:r>
              <a:rPr lang="en-US" sz="3000" b="1" kern="1200" dirty="0">
                <a:solidFill>
                  <a:srgbClr val="2D2724"/>
                </a:solidFill>
                <a:latin typeface="Times New Roman" panose="02020603050405020304" pitchFamily="18" charset="0"/>
                <a:ea typeface="宋体" panose="02010600030101010101" pitchFamily="2" charset="-122"/>
                <a:cs typeface="+mn-cs"/>
                <a:sym typeface="+mn-ea"/>
              </a:rPr>
              <a:t>金融冲击解释 94–98% 名义汇率波动；实体变量主要由传统宏观冲击解释</a:t>
            </a:r>
            <a:endParaRPr lang="en-US" sz="3000" b="1" kern="1200" dirty="0">
              <a:solidFill>
                <a:srgbClr val="2D2724"/>
              </a:solidFill>
              <a:latin typeface="Times New Roman" panose="02020603050405020304" pitchFamily="18" charset="0"/>
              <a:ea typeface="宋体" panose="02010600030101010101" pitchFamily="2" charset="-122"/>
              <a:cs typeface="+mn-cs"/>
              <a:sym typeface="+mn-ea"/>
            </a:endParaRPr>
          </a:p>
        </p:txBody>
      </p:sp>
      <p:sp>
        <p:nvSpPr>
          <p:cNvPr id="22" name="Text 8"/>
          <p:cNvSpPr/>
          <p:nvPr/>
        </p:nvSpPr>
        <p:spPr>
          <a:xfrm>
            <a:off x="6256898" y="3855483"/>
            <a:ext cx="5669840" cy="1110732"/>
          </a:xfrm>
          <a:prstGeom prst="rect">
            <a:avLst/>
          </a:prstGeom>
          <a:solidFill>
            <a:srgbClr val="C55A11"/>
          </a:solidFill>
          <a:ln>
            <a:solidFill>
              <a:srgbClr val="EFE7E0"/>
            </a:solidFill>
          </a:ln>
        </p:spPr>
        <p:txBody>
          <a:bodyPr wrap="square" lIns="952" tIns="952" rIns="952" bIns="952" rtlCol="0" anchor="ctr">
            <a:normAutofit/>
          </a:bodyPr>
          <a:lstStyle/>
          <a:p>
            <a:pPr marL="0" indent="0" algn="ctr" defTabSz="914400">
              <a:spcBef>
                <a:spcPct val="0"/>
              </a:spcBef>
              <a:spcAft>
                <a:spcPct val="0"/>
              </a:spcAft>
              <a:buNone/>
            </a:pPr>
            <a:r>
              <a:rPr lang="en-US" sz="3600" b="1" kern="1200" dirty="0">
                <a:solidFill>
                  <a:srgbClr val="FFFFFF"/>
                </a:solidFill>
                <a:latin typeface="Times New Roman" panose="02020603050405020304" pitchFamily="18" charset="0"/>
                <a:ea typeface="宋体" panose="02010600030101010101" pitchFamily="2" charset="-122"/>
                <a:cs typeface="+mn-cs"/>
                <a:sym typeface="+mn-ea"/>
              </a:rPr>
              <a:t>5.2 稳健性</a:t>
            </a:r>
            <a:endParaRPr lang="en-US" sz="3600" b="1" kern="1200" dirty="0">
              <a:solidFill>
                <a:srgbClr val="FFFFFF"/>
              </a:solidFill>
              <a:latin typeface="Times New Roman" panose="02020603050405020304" pitchFamily="18" charset="0"/>
              <a:ea typeface="宋体" panose="02010600030101010101" pitchFamily="2" charset="-122"/>
              <a:cs typeface="+mn-cs"/>
              <a:sym typeface="+mn-ea"/>
            </a:endParaRPr>
          </a:p>
        </p:txBody>
      </p:sp>
      <p:sp>
        <p:nvSpPr>
          <p:cNvPr id="23" name="Text 9"/>
          <p:cNvSpPr/>
          <p:nvPr/>
        </p:nvSpPr>
        <p:spPr>
          <a:xfrm>
            <a:off x="6256899" y="4973679"/>
            <a:ext cx="5669840" cy="1653756"/>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marL="0" indent="0" algn="ctr" defTabSz="914400">
              <a:spcBef>
                <a:spcPct val="0"/>
              </a:spcBef>
              <a:spcAft>
                <a:spcPct val="0"/>
              </a:spcAft>
              <a:buNone/>
            </a:pPr>
            <a:r>
              <a:rPr lang="en-US" sz="3000" b="1" kern="1200" dirty="0">
                <a:solidFill>
                  <a:srgbClr val="2D2724"/>
                </a:solidFill>
                <a:latin typeface="Times New Roman" panose="02020603050405020304" pitchFamily="18" charset="0"/>
                <a:ea typeface="宋体" panose="02010600030101010101" pitchFamily="2" charset="-122"/>
                <a:cs typeface="+mn-cs"/>
                <a:sym typeface="+mn-ea"/>
              </a:rPr>
              <a:t>放松对称开放度：小型开放经济中，PPP 与 BS 谜题仍然存在</a:t>
            </a:r>
            <a:endParaRPr lang="en-US" sz="3000" b="1" kern="1200" dirty="0">
              <a:solidFill>
                <a:srgbClr val="2D2724"/>
              </a:solidFill>
              <a:latin typeface="Times New Roman" panose="02020603050405020304" pitchFamily="18" charset="0"/>
              <a:ea typeface="宋体" panose="02010600030101010101" pitchFamily="2" charset="-122"/>
              <a:cs typeface="+mn-cs"/>
              <a:sym typeface="+mn-ea"/>
            </a:endParaRPr>
          </a:p>
        </p:txBody>
      </p:sp>
      <p:sp>
        <p:nvSpPr>
          <p:cNvPr id="24" name="Text 10"/>
          <p:cNvSpPr/>
          <p:nvPr/>
        </p:nvSpPr>
        <p:spPr>
          <a:xfrm>
            <a:off x="11408499" y="3793679"/>
            <a:ext cx="329184" cy="384048"/>
          </a:xfrm>
          <a:prstGeom prst="rect">
            <a:avLst/>
          </a:prstGeom>
          <a:noFill/>
        </p:spPr>
        <p:txBody>
          <a:bodyPr wrap="square" lIns="0" tIns="0" rIns="0" bIns="0" rtlCol="0" anchor="ctr"/>
          <a:lstStyle/>
          <a:p>
            <a:pPr marL="0" indent="0" algn="ctr" defTabSz="914400">
              <a:spcBef>
                <a:spcPct val="0"/>
              </a:spcBef>
              <a:spcAft>
                <a:spcPct val="0"/>
              </a:spcAft>
              <a:buNone/>
            </a:pPr>
            <a:endParaRPr lang="en-US" sz="2700" kern="1200" dirty="0">
              <a:solidFill>
                <a:schemeClr val="tx1"/>
              </a:solidFill>
              <a:latin typeface="+mn-lt"/>
              <a:ea typeface="+mn-ea"/>
              <a:cs typeface="+mn-cs"/>
              <a:sym typeface="+mn-ea"/>
            </a:endParaRPr>
          </a:p>
        </p:txBody>
      </p:sp>
      <p:sp>
        <p:nvSpPr>
          <p:cNvPr id="25" name="Text 11"/>
          <p:cNvSpPr/>
          <p:nvPr/>
        </p:nvSpPr>
        <p:spPr>
          <a:xfrm>
            <a:off x="12274398" y="3828525"/>
            <a:ext cx="5773223" cy="1110732"/>
          </a:xfrm>
          <a:prstGeom prst="rect">
            <a:avLst/>
          </a:prstGeom>
          <a:solidFill>
            <a:srgbClr val="C55A11"/>
          </a:solidFill>
          <a:ln>
            <a:solidFill>
              <a:srgbClr val="EFE7E0"/>
            </a:solidFill>
          </a:ln>
        </p:spPr>
        <p:txBody>
          <a:bodyPr wrap="square" lIns="952" tIns="952" rIns="952" bIns="952" rtlCol="0" anchor="ctr">
            <a:normAutofit/>
          </a:bodyPr>
          <a:lstStyle/>
          <a:p>
            <a:pPr marL="0" indent="0" algn="ctr" defTabSz="914400">
              <a:spcBef>
                <a:spcPct val="0"/>
              </a:spcBef>
              <a:spcAft>
                <a:spcPct val="0"/>
              </a:spcAft>
              <a:buNone/>
            </a:pPr>
            <a:r>
              <a:rPr lang="en-US" sz="3600" b="1" kern="1200" dirty="0">
                <a:solidFill>
                  <a:srgbClr val="FFFFFF"/>
                </a:solidFill>
                <a:latin typeface="Times New Roman" panose="02020603050405020304" pitchFamily="18" charset="0"/>
                <a:ea typeface="宋体" panose="02010600030101010101" pitchFamily="2" charset="-122"/>
                <a:cs typeface="+mn-cs"/>
                <a:sym typeface="+mn-ea"/>
              </a:rPr>
              <a:t>5.3 结论</a:t>
            </a:r>
            <a:endParaRPr lang="en-US" sz="3600" b="1" kern="1200" dirty="0">
              <a:solidFill>
                <a:srgbClr val="FFFFFF"/>
              </a:solidFill>
              <a:latin typeface="Times New Roman" panose="02020603050405020304" pitchFamily="18" charset="0"/>
              <a:ea typeface="宋体" panose="02010600030101010101" pitchFamily="2" charset="-122"/>
              <a:cs typeface="+mn-cs"/>
              <a:sym typeface="+mn-ea"/>
            </a:endParaRPr>
          </a:p>
        </p:txBody>
      </p:sp>
      <p:sp>
        <p:nvSpPr>
          <p:cNvPr id="26" name="Text 12"/>
          <p:cNvSpPr/>
          <p:nvPr/>
        </p:nvSpPr>
        <p:spPr>
          <a:xfrm>
            <a:off x="12274398" y="4973678"/>
            <a:ext cx="5773223" cy="1653758"/>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marL="0" indent="0" algn="ctr" defTabSz="914400">
              <a:spcBef>
                <a:spcPct val="0"/>
              </a:spcBef>
              <a:spcAft>
                <a:spcPct val="0"/>
              </a:spcAft>
              <a:buNone/>
            </a:pPr>
            <a:r>
              <a:rPr lang="en-US" sz="3000" b="1" kern="1200" dirty="0">
                <a:solidFill>
                  <a:srgbClr val="2D2724"/>
                </a:solidFill>
                <a:latin typeface="Times New Roman" panose="02020603050405020304" pitchFamily="18" charset="0"/>
                <a:ea typeface="宋体" panose="02010600030101010101" pitchFamily="2" charset="-122"/>
                <a:cs typeface="+mn-cs"/>
                <a:sym typeface="+mn-ea"/>
              </a:rPr>
              <a:t>汇率更像被持久金融需求冲击定价的资产价格，而非纯实体价格</a:t>
            </a:r>
            <a:endParaRPr lang="en-US" sz="3000" b="1" kern="1200" dirty="0">
              <a:solidFill>
                <a:srgbClr val="2D2724"/>
              </a:solidFill>
              <a:latin typeface="Times New Roman" panose="02020603050405020304" pitchFamily="18" charset="0"/>
              <a:ea typeface="宋体" panose="02010600030101010101" pitchFamily="2" charset="-122"/>
              <a:cs typeface="+mn-cs"/>
              <a:sym typeface="+mn-ea"/>
            </a:endParaRPr>
          </a:p>
        </p:txBody>
      </p:sp>
      <p:sp>
        <p:nvSpPr>
          <p:cNvPr id="27" name="Text 7"/>
          <p:cNvSpPr/>
          <p:nvPr/>
        </p:nvSpPr>
        <p:spPr>
          <a:xfrm>
            <a:off x="4358024" y="3873482"/>
            <a:ext cx="3450089" cy="1247597"/>
          </a:xfrm>
          <a:prstGeom prst="rect">
            <a:avLst/>
          </a:prstGeom>
          <a:noFill/>
        </p:spPr>
        <p:txBody>
          <a:bodyPr wrap="square" lIns="0" tIns="0" rIns="0" bIns="0" rtlCol="0" anchor="ctr"/>
          <a:lstStyle/>
          <a:p>
            <a:pPr marL="0" indent="0" algn="ctr" defTabSz="914400">
              <a:spcBef>
                <a:spcPct val="0"/>
              </a:spcBef>
              <a:spcAft>
                <a:spcPct val="0"/>
              </a:spcAft>
              <a:buNone/>
            </a:pPr>
            <a:r>
              <a:rPr lang="en-US" sz="9900" b="1" kern="1200" dirty="0">
                <a:solidFill>
                  <a:srgbClr val="FFC000"/>
                </a:solidFill>
                <a:latin typeface="+mn-lt"/>
                <a:ea typeface="+mn-ea"/>
                <a:cs typeface="+mn-cs"/>
                <a:sym typeface="+mn-ea"/>
              </a:rPr>
              <a:t>→</a:t>
            </a:r>
            <a:endParaRPr lang="en-US" sz="9900" b="1" kern="1200" dirty="0">
              <a:solidFill>
                <a:srgbClr val="FFC000"/>
              </a:solidFill>
              <a:latin typeface="+mn-lt"/>
              <a:ea typeface="+mn-ea"/>
              <a:cs typeface="+mn-cs"/>
              <a:sym typeface="+mn-ea"/>
            </a:endParaRPr>
          </a:p>
        </p:txBody>
      </p:sp>
      <p:sp>
        <p:nvSpPr>
          <p:cNvPr id="28" name="Text 7"/>
          <p:cNvSpPr/>
          <p:nvPr/>
        </p:nvSpPr>
        <p:spPr>
          <a:xfrm>
            <a:off x="10375523" y="3810489"/>
            <a:ext cx="3450089" cy="1247597"/>
          </a:xfrm>
          <a:prstGeom prst="rect">
            <a:avLst/>
          </a:prstGeom>
          <a:noFill/>
        </p:spPr>
        <p:txBody>
          <a:bodyPr wrap="square" lIns="0" tIns="0" rIns="0" bIns="0" rtlCol="0" anchor="ctr"/>
          <a:lstStyle/>
          <a:p>
            <a:pPr marL="0" indent="0" algn="ctr" defTabSz="914400">
              <a:spcBef>
                <a:spcPct val="0"/>
              </a:spcBef>
              <a:spcAft>
                <a:spcPct val="0"/>
              </a:spcAft>
              <a:buNone/>
            </a:pPr>
            <a:r>
              <a:rPr lang="en-US" sz="9900" b="1" kern="1200" dirty="0">
                <a:solidFill>
                  <a:srgbClr val="FFC000"/>
                </a:solidFill>
                <a:latin typeface="+mn-lt"/>
                <a:ea typeface="+mn-ea"/>
                <a:cs typeface="+mn-cs"/>
                <a:sym typeface="+mn-ea"/>
              </a:rPr>
              <a:t>→</a:t>
            </a:r>
            <a:endParaRPr lang="en-US" sz="9900" b="1" kern="1200" dirty="0">
              <a:solidFill>
                <a:srgbClr val="FFC000"/>
              </a:solidFill>
              <a:latin typeface="+mn-lt"/>
              <a:ea typeface="+mn-ea"/>
              <a:cs typeface="+mn-cs"/>
              <a:sym typeface="+mn-ea"/>
            </a:endParaRPr>
          </a:p>
        </p:txBody>
      </p:sp>
      <p:sp>
        <p:nvSpPr>
          <p:cNvPr id="29" name="Text 1"/>
          <p:cNvSpPr/>
          <p:nvPr/>
        </p:nvSpPr>
        <p:spPr>
          <a:xfrm>
            <a:off x="0" y="209480"/>
            <a:ext cx="2657510" cy="685800"/>
          </a:xfrm>
          <a:prstGeom prst="rect">
            <a:avLst/>
          </a:prstGeom>
          <a:solidFill>
            <a:srgbClr val="A78C79"/>
          </a:solidFill>
        </p:spPr>
        <p:txBody>
          <a:bodyPr wrap="square" lIns="952" tIns="952" rIns="952" bIns="952" rtlCol="0" anchor="ctr"/>
          <a:lstStyle/>
          <a:p>
            <a:pPr marL="0" indent="0" defTabSz="914400">
              <a:spcBef>
                <a:spcPct val="0"/>
              </a:spcBef>
              <a:spcAft>
                <a:spcPct val="0"/>
              </a:spcAft>
              <a:buNone/>
            </a:pPr>
            <a:r>
              <a:rPr lang="en-US" sz="3450" b="1" kern="1200" dirty="0">
                <a:solidFill>
                  <a:srgbClr val="FFFFFF"/>
                </a:solidFill>
                <a:latin typeface="+mn-lt"/>
                <a:ea typeface="+mn-ea"/>
                <a:cs typeface="+mn-cs"/>
                <a:sym typeface="+mn-ea"/>
              </a:rPr>
              <a:t>     </a:t>
            </a:r>
            <a:r>
              <a:rPr lang="en-US" sz="3450" b="1" kern="1200" dirty="0" err="1">
                <a:solidFill>
                  <a:srgbClr val="FFFFFF"/>
                </a:solidFill>
                <a:latin typeface="+mn-lt"/>
                <a:ea typeface="+mn-ea"/>
                <a:cs typeface="+mn-cs"/>
                <a:sym typeface="+mn-ea"/>
              </a:rPr>
              <a:t>第五部分</a:t>
            </a:r>
            <a:endParaRPr lang="en-US" sz="3450" b="1" kern="1200" dirty="0" err="1">
              <a:solidFill>
                <a:srgbClr val="FFFFFF"/>
              </a:solidFill>
              <a:latin typeface="+mn-lt"/>
              <a:ea typeface="+mn-ea"/>
              <a:cs typeface="+mn-cs"/>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6"/>
            <a:ext cx="18288000" cy="8440421"/>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 name="Freeform 5"/>
          <p:cNvSpPr/>
          <p:nvPr/>
        </p:nvSpPr>
        <p:spPr>
          <a:xfrm>
            <a:off x="287919"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55" name="TextBox 12"/>
          <p:cNvSpPr txBox="1"/>
          <p:nvPr/>
        </p:nvSpPr>
        <p:spPr>
          <a:xfrm>
            <a:off x="-3161499" y="-15602"/>
            <a:ext cx="15951200" cy="717550"/>
          </a:xfrm>
          <a:prstGeom prst="rect">
            <a:avLst/>
          </a:prstGeom>
        </p:spPr>
        <p:txBody>
          <a:bodyPr wrap="square" lIns="0" tIns="0" rIns="0" bIns="0" rtlCol="0" anchor="t">
            <a:spAutoFit/>
          </a:bodyPr>
          <a:lstStyle/>
          <a:p>
            <a:pPr algn="ctr" defTabSz="609600">
              <a:lnSpc>
                <a:spcPts val="5600"/>
              </a:lnSpc>
              <a:spcBef>
                <a:spcPct val="0"/>
              </a:spcBef>
              <a:spcAft>
                <a:spcPct val="0"/>
              </a:spcAft>
            </a:pPr>
            <a:endParaRPr lang="zh-CN" altLang="en-US" sz="4000" b="1" kern="1200" spc="147" dirty="0">
              <a:solidFill>
                <a:srgbClr val="5B3E32"/>
              </a:solidFill>
              <a:latin typeface="Times New Roman" panose="02020603050405020304" pitchFamily="18" charset="0"/>
              <a:ea typeface="宋体" panose="02010600030101010101" pitchFamily="2" charset="-122"/>
              <a:cs typeface="微软雅黑" panose="020B0503020204020204" charset="-122"/>
              <a:sym typeface="Times New Roman" panose="02020603050405020304" pitchFamily="18" charset="0"/>
            </a:endParaRPr>
          </a:p>
        </p:txBody>
      </p:sp>
      <p:sp>
        <p:nvSpPr>
          <p:cNvPr id="12" name="Text 1"/>
          <p:cNvSpPr/>
          <p:nvPr/>
        </p:nvSpPr>
        <p:spPr>
          <a:xfrm>
            <a:off x="168324" y="309887"/>
            <a:ext cx="14401800" cy="576072"/>
          </a:xfrm>
          <a:prstGeom prst="rect">
            <a:avLst/>
          </a:prstGeom>
          <a:noFill/>
        </p:spPr>
        <p:txBody>
          <a:bodyPr wrap="square" lIns="0" tIns="0" rIns="0" bIns="0" rtlCol="0" anchor="ctr"/>
          <a:lstStyle/>
          <a:p>
            <a:pPr marL="0" indent="0" defTabSz="914400">
              <a:spcBef>
                <a:spcPct val="0"/>
              </a:spcBef>
              <a:spcAft>
                <a:spcPct val="0"/>
              </a:spcAft>
              <a:buNone/>
            </a:pPr>
            <a:r>
              <a:rPr lang="en-US" sz="3750" b="1" kern="1200" dirty="0">
                <a:solidFill>
                  <a:srgbClr val="5A4034"/>
                </a:solidFill>
                <a:latin typeface="Arial" panose="020B0604020202020204" pitchFamily="34" charset="0"/>
                <a:ea typeface="黑体" panose="02010609060101010101" charset="-122"/>
                <a:cs typeface="微软雅黑" panose="020B0503020204020204" pitchFamily="34" charset="-120"/>
                <a:sym typeface="+mn-ea"/>
              </a:rPr>
              <a:t>5.1 校准结果：金融冲击解释“汇率”，不是“实体经济”</a:t>
            </a:r>
            <a:endParaRPr lang="en-US" sz="3750" b="1" kern="1200" dirty="0">
              <a:solidFill>
                <a:srgbClr val="5A4034"/>
              </a:solidFill>
              <a:latin typeface="Arial" panose="020B0604020202020204" pitchFamily="34" charset="0"/>
              <a:ea typeface="黑体" panose="02010609060101010101" charset="-122"/>
              <a:cs typeface="微软雅黑" panose="020B0503020204020204" pitchFamily="34" charset="-120"/>
              <a:sym typeface="+mn-ea"/>
            </a:endParaRPr>
          </a:p>
        </p:txBody>
      </p:sp>
      <p:sp>
        <p:nvSpPr>
          <p:cNvPr id="13" name="Shape 2"/>
          <p:cNvSpPr/>
          <p:nvPr/>
        </p:nvSpPr>
        <p:spPr>
          <a:xfrm flipV="1">
            <a:off x="198882" y="952119"/>
            <a:ext cx="2870889" cy="16296"/>
          </a:xfrm>
          <a:prstGeom prst="line">
            <a:avLst/>
          </a:prstGeom>
          <a:noFill/>
          <a:ln w="25400">
            <a:solidFill>
              <a:srgbClr val="A78C79"/>
            </a:solidFill>
            <a:prstDash val="solid"/>
          </a:ln>
        </p:spPr>
      </p:sp>
      <p:sp>
        <p:nvSpPr>
          <p:cNvPr id="14" name="Text 3"/>
          <p:cNvSpPr/>
          <p:nvPr/>
        </p:nvSpPr>
        <p:spPr>
          <a:xfrm>
            <a:off x="685800" y="2844926"/>
            <a:ext cx="13030200" cy="342900"/>
          </a:xfrm>
          <a:prstGeom prst="rect">
            <a:avLst/>
          </a:prstGeom>
          <a:noFill/>
        </p:spPr>
        <p:txBody>
          <a:bodyPr wrap="square" lIns="0" tIns="0" rIns="0" bIns="0" rtlCol="0" anchor="ctr"/>
          <a:lstStyle/>
          <a:p>
            <a:pPr marL="0" indent="0" defTabSz="914400">
              <a:spcBef>
                <a:spcPct val="0"/>
              </a:spcBef>
              <a:spcAft>
                <a:spcPct val="0"/>
              </a:spcAft>
              <a:buNone/>
            </a:pPr>
            <a:r>
              <a:rPr lang="en-US" sz="3000" b="1" kern="1200" dirty="0" err="1">
                <a:solidFill>
                  <a:srgbClr val="726B66"/>
                </a:solidFill>
                <a:latin typeface="+mn-lt"/>
                <a:ea typeface="+mn-ea"/>
                <a:cs typeface="+mn-cs"/>
                <a:sym typeface="+mn-ea"/>
              </a:rPr>
              <a:t>方差分解是论文定量部分最直观的证据</a:t>
            </a:r>
            <a:endParaRPr lang="en-US" sz="3000" b="1" kern="1200" dirty="0" err="1">
              <a:solidFill>
                <a:srgbClr val="726B66"/>
              </a:solidFill>
              <a:latin typeface="+mn-lt"/>
              <a:ea typeface="+mn-ea"/>
              <a:cs typeface="+mn-cs"/>
              <a:sym typeface="+mn-ea"/>
            </a:endParaRPr>
          </a:p>
        </p:txBody>
      </p:sp>
      <p:sp>
        <p:nvSpPr>
          <p:cNvPr id="16" name="Text 5"/>
          <p:cNvSpPr/>
          <p:nvPr/>
        </p:nvSpPr>
        <p:spPr>
          <a:xfrm>
            <a:off x="651813" y="1836144"/>
            <a:ext cx="18173094" cy="754380"/>
          </a:xfrm>
          <a:prstGeom prst="rect">
            <a:avLst/>
          </a:prstGeom>
          <a:noFill/>
        </p:spPr>
        <p:txBody>
          <a:bodyPr wrap="square" lIns="762" tIns="762" rIns="762" bIns="762" rtlCol="0" anchor="t">
            <a:noAutofit/>
          </a:bodyPr>
          <a:lstStyle/>
          <a:p>
            <a:pPr marL="0" indent="0" defTabSz="914400">
              <a:spcBef>
                <a:spcPct val="0"/>
              </a:spcBef>
              <a:spcAft>
                <a:spcPct val="0"/>
              </a:spcAft>
              <a:buNone/>
            </a:pPr>
            <a:endParaRPr lang="en-US" sz="2700" kern="1200" dirty="0">
              <a:solidFill>
                <a:schemeClr val="tx1"/>
              </a:solidFill>
              <a:latin typeface="+mn-ea"/>
              <a:ea typeface="+mn-ea"/>
              <a:cs typeface="+mn-cs"/>
              <a:sym typeface="+mn-ea"/>
            </a:endParaRPr>
          </a:p>
        </p:txBody>
      </p:sp>
      <p:sp>
        <p:nvSpPr>
          <p:cNvPr id="17" name="Text 6"/>
          <p:cNvSpPr/>
          <p:nvPr/>
        </p:nvSpPr>
        <p:spPr>
          <a:xfrm>
            <a:off x="754380" y="3843611"/>
            <a:ext cx="2811780" cy="342900"/>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rPr>
              <a:t>名义汇率 var(Δe)</a:t>
            </a:r>
            <a:endPar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18" name="Shape 7"/>
          <p:cNvSpPr/>
          <p:nvPr/>
        </p:nvSpPr>
        <p:spPr>
          <a:xfrm>
            <a:off x="4114800" y="3912191"/>
            <a:ext cx="3840480" cy="246888"/>
          </a:xfrm>
          <a:prstGeom prst="rect">
            <a:avLst/>
          </a:prstGeom>
          <a:solidFill>
            <a:srgbClr val="E6DDD5"/>
          </a:solidFill>
          <a:ln w="12700">
            <a:solidFill>
              <a:srgbClr val="E6DDD5"/>
            </a:solidFill>
            <a:prstDash val="solid"/>
          </a:ln>
        </p:spPr>
      </p:sp>
      <p:sp>
        <p:nvSpPr>
          <p:cNvPr id="19" name="Shape 8"/>
          <p:cNvSpPr/>
          <p:nvPr/>
        </p:nvSpPr>
        <p:spPr>
          <a:xfrm>
            <a:off x="4114800" y="3912191"/>
            <a:ext cx="3686861" cy="246888"/>
          </a:xfrm>
          <a:prstGeom prst="rect">
            <a:avLst/>
          </a:prstGeom>
          <a:solidFill>
            <a:srgbClr val="8C4E3B"/>
          </a:solidFill>
          <a:ln w="12700">
            <a:solidFill>
              <a:srgbClr val="8C4E3B"/>
            </a:solidFill>
            <a:prstDash val="solid"/>
          </a:ln>
        </p:spPr>
      </p:sp>
      <p:sp>
        <p:nvSpPr>
          <p:cNvPr id="20" name="Text 9"/>
          <p:cNvSpPr/>
          <p:nvPr/>
        </p:nvSpPr>
        <p:spPr>
          <a:xfrm>
            <a:off x="8119872" y="3829895"/>
            <a:ext cx="822960" cy="342900"/>
          </a:xfrm>
          <a:prstGeom prst="rect">
            <a:avLst/>
          </a:prstGeom>
          <a:noFill/>
        </p:spPr>
        <p:txBody>
          <a:bodyPr wrap="square" lIns="762" tIns="762" rIns="762" bIns="762" rtlCol="0" anchor="t">
            <a:normAutofit/>
          </a:bodyPr>
          <a:lstStyle/>
          <a:p>
            <a:pPr marL="0" indent="0" defTabSz="914400">
              <a:spcBef>
                <a:spcPct val="0"/>
              </a:spcBef>
              <a:spcAft>
                <a:spcPct val="0"/>
              </a:spcAft>
              <a:buNone/>
            </a:pPr>
            <a:r>
              <a:rPr lang="en-US" sz="1875" b="1" kern="1200" dirty="0">
                <a:solidFill>
                  <a:srgbClr val="8C4E3B"/>
                </a:solidFill>
                <a:latin typeface="Times New Roman" panose="02020603050405020304" pitchFamily="18" charset="0"/>
                <a:ea typeface="宋体" panose="02010600030101010101" pitchFamily="2" charset="-122"/>
                <a:cs typeface="微软雅黑" panose="020B0503020204020204" pitchFamily="34" charset="-120"/>
                <a:sym typeface="+mn-ea"/>
              </a:rPr>
              <a:t>96%</a:t>
            </a:r>
            <a:endParaRPr lang="en-US" sz="1875" b="1" kern="1200" dirty="0">
              <a:solidFill>
                <a:srgbClr val="8C4E3B"/>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1" name="Text 10"/>
          <p:cNvSpPr/>
          <p:nvPr/>
        </p:nvSpPr>
        <p:spPr>
          <a:xfrm>
            <a:off x="754380" y="4387616"/>
            <a:ext cx="6035040" cy="246888"/>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rPr>
              <a:t>三种模型区间：94%–98%</a:t>
            </a:r>
            <a:endPar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2" name="Text 11"/>
          <p:cNvSpPr/>
          <p:nvPr/>
        </p:nvSpPr>
        <p:spPr>
          <a:xfrm>
            <a:off x="754380" y="4872311"/>
            <a:ext cx="2811780" cy="342900"/>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rPr>
              <a:t>实际汇率 var(Δq)</a:t>
            </a:r>
            <a:endPar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3" name="Shape 12"/>
          <p:cNvSpPr/>
          <p:nvPr/>
        </p:nvSpPr>
        <p:spPr>
          <a:xfrm>
            <a:off x="4114800" y="4940891"/>
            <a:ext cx="3840480" cy="246888"/>
          </a:xfrm>
          <a:prstGeom prst="rect">
            <a:avLst/>
          </a:prstGeom>
          <a:solidFill>
            <a:srgbClr val="E6DDD5"/>
          </a:solidFill>
          <a:ln w="12700">
            <a:solidFill>
              <a:srgbClr val="E6DDD5"/>
            </a:solidFill>
            <a:prstDash val="solid"/>
          </a:ln>
        </p:spPr>
      </p:sp>
      <p:sp>
        <p:nvSpPr>
          <p:cNvPr id="24" name="Shape 13"/>
          <p:cNvSpPr/>
          <p:nvPr/>
        </p:nvSpPr>
        <p:spPr>
          <a:xfrm>
            <a:off x="4114800" y="4940891"/>
            <a:ext cx="3571647" cy="246888"/>
          </a:xfrm>
          <a:prstGeom prst="rect">
            <a:avLst/>
          </a:prstGeom>
          <a:solidFill>
            <a:srgbClr val="8C4E3B"/>
          </a:solidFill>
          <a:ln w="12700">
            <a:solidFill>
              <a:srgbClr val="8C4E3B"/>
            </a:solidFill>
            <a:prstDash val="solid"/>
          </a:ln>
        </p:spPr>
      </p:sp>
      <p:sp>
        <p:nvSpPr>
          <p:cNvPr id="25" name="Text 14"/>
          <p:cNvSpPr/>
          <p:nvPr/>
        </p:nvSpPr>
        <p:spPr>
          <a:xfrm>
            <a:off x="8119872" y="4858595"/>
            <a:ext cx="822960" cy="342900"/>
          </a:xfrm>
          <a:prstGeom prst="rect">
            <a:avLst/>
          </a:prstGeom>
          <a:noFill/>
        </p:spPr>
        <p:txBody>
          <a:bodyPr wrap="square" lIns="762" tIns="762" rIns="762" bIns="762" rtlCol="0" anchor="t">
            <a:normAutofit/>
          </a:bodyPr>
          <a:lstStyle/>
          <a:p>
            <a:pPr marL="0" indent="0" defTabSz="914400">
              <a:spcBef>
                <a:spcPct val="0"/>
              </a:spcBef>
              <a:spcAft>
                <a:spcPct val="0"/>
              </a:spcAft>
              <a:buNone/>
            </a:pPr>
            <a:r>
              <a:rPr lang="en-US" sz="1875" b="1" kern="1200" dirty="0">
                <a:solidFill>
                  <a:srgbClr val="8C4E3B"/>
                </a:solidFill>
                <a:latin typeface="Times New Roman" panose="02020603050405020304" pitchFamily="18" charset="0"/>
                <a:ea typeface="宋体" panose="02010600030101010101" pitchFamily="2" charset="-122"/>
                <a:cs typeface="微软雅黑" panose="020B0503020204020204" pitchFamily="34" charset="-120"/>
                <a:sym typeface="+mn-ea"/>
              </a:rPr>
              <a:t>93%</a:t>
            </a:r>
            <a:endParaRPr lang="en-US" sz="1875" b="1" kern="1200" dirty="0">
              <a:solidFill>
                <a:srgbClr val="8C4E3B"/>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6" name="Text 15"/>
          <p:cNvSpPr/>
          <p:nvPr/>
        </p:nvSpPr>
        <p:spPr>
          <a:xfrm>
            <a:off x="754380" y="5456208"/>
            <a:ext cx="6035040" cy="246888"/>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rPr>
              <a:t>三种模型区间：87%–97%</a:t>
            </a:r>
            <a:endPar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7" name="Text 16"/>
          <p:cNvSpPr/>
          <p:nvPr/>
        </p:nvSpPr>
        <p:spPr>
          <a:xfrm>
            <a:off x="754380" y="6106751"/>
            <a:ext cx="2811780" cy="342900"/>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rPr>
              <a:t>消费 var(Δc)</a:t>
            </a:r>
            <a:endPar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28" name="Shape 17"/>
          <p:cNvSpPr/>
          <p:nvPr/>
        </p:nvSpPr>
        <p:spPr>
          <a:xfrm>
            <a:off x="4114800" y="6175331"/>
            <a:ext cx="3840480" cy="246888"/>
          </a:xfrm>
          <a:prstGeom prst="rect">
            <a:avLst/>
          </a:prstGeom>
          <a:solidFill>
            <a:srgbClr val="E6DDD5"/>
          </a:solidFill>
          <a:ln w="12700">
            <a:solidFill>
              <a:srgbClr val="E6DDD5"/>
            </a:solidFill>
            <a:prstDash val="solid"/>
          </a:ln>
        </p:spPr>
      </p:sp>
      <p:sp>
        <p:nvSpPr>
          <p:cNvPr id="29" name="Shape 18"/>
          <p:cNvSpPr/>
          <p:nvPr/>
        </p:nvSpPr>
        <p:spPr>
          <a:xfrm>
            <a:off x="4114800" y="6175331"/>
            <a:ext cx="537668" cy="246888"/>
          </a:xfrm>
          <a:prstGeom prst="rect">
            <a:avLst/>
          </a:prstGeom>
          <a:solidFill>
            <a:srgbClr val="9A9A9A"/>
          </a:solidFill>
          <a:ln w="12700">
            <a:solidFill>
              <a:srgbClr val="9A9A9A"/>
            </a:solidFill>
            <a:prstDash val="solid"/>
          </a:ln>
        </p:spPr>
      </p:sp>
      <p:sp>
        <p:nvSpPr>
          <p:cNvPr id="30" name="Text 19"/>
          <p:cNvSpPr/>
          <p:nvPr/>
        </p:nvSpPr>
        <p:spPr>
          <a:xfrm>
            <a:off x="8119872" y="6093035"/>
            <a:ext cx="822960" cy="342900"/>
          </a:xfrm>
          <a:prstGeom prst="rect">
            <a:avLst/>
          </a:prstGeom>
          <a:noFill/>
        </p:spPr>
        <p:txBody>
          <a:bodyPr wrap="square" lIns="762" tIns="762" rIns="762" bIns="762" rtlCol="0" anchor="t">
            <a:normAutofit/>
          </a:bodyPr>
          <a:lstStyle/>
          <a:p>
            <a:pPr marL="0" indent="0" defTabSz="914400">
              <a:spcBef>
                <a:spcPct val="0"/>
              </a:spcBef>
              <a:spcAft>
                <a:spcPct val="0"/>
              </a:spcAft>
              <a:buNone/>
            </a:pPr>
            <a:r>
              <a:rPr lang="en-US" sz="1875" b="1" kern="1200" dirty="0">
                <a:solidFill>
                  <a:srgbClr val="9A9A9A"/>
                </a:solidFill>
                <a:latin typeface="Times New Roman" panose="02020603050405020304" pitchFamily="18" charset="0"/>
                <a:ea typeface="宋体" panose="02010600030101010101" pitchFamily="2" charset="-122"/>
                <a:cs typeface="微软雅黑" panose="020B0503020204020204" pitchFamily="34" charset="-120"/>
                <a:sym typeface="+mn-ea"/>
              </a:rPr>
              <a:t>14%</a:t>
            </a:r>
            <a:endParaRPr lang="en-US" sz="1875" b="1" kern="1200" dirty="0">
              <a:solidFill>
                <a:srgbClr val="9A9A9A"/>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31" name="Text 20"/>
          <p:cNvSpPr/>
          <p:nvPr/>
        </p:nvSpPr>
        <p:spPr>
          <a:xfrm>
            <a:off x="754380" y="6654701"/>
            <a:ext cx="6035040" cy="246888"/>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rPr>
              <a:t>三种模型区间：10%–20%</a:t>
            </a:r>
            <a:endPar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32" name="Text 21"/>
          <p:cNvSpPr/>
          <p:nvPr/>
        </p:nvSpPr>
        <p:spPr>
          <a:xfrm>
            <a:off x="754380" y="7135451"/>
            <a:ext cx="2811780" cy="342900"/>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rPr>
              <a:t>GDP var(Δgdp)</a:t>
            </a:r>
            <a:endParaRPr lang="en-US" sz="2400" b="1" kern="1200" dirty="0">
              <a:solidFill>
                <a:srgbClr val="2D2724"/>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33" name="Shape 22"/>
          <p:cNvSpPr/>
          <p:nvPr/>
        </p:nvSpPr>
        <p:spPr>
          <a:xfrm>
            <a:off x="4114800" y="7204031"/>
            <a:ext cx="3840480" cy="246888"/>
          </a:xfrm>
          <a:prstGeom prst="rect">
            <a:avLst/>
          </a:prstGeom>
          <a:solidFill>
            <a:srgbClr val="E6DDD5"/>
          </a:solidFill>
          <a:ln w="12700">
            <a:solidFill>
              <a:srgbClr val="E6DDD5"/>
            </a:solidFill>
            <a:prstDash val="solid"/>
          </a:ln>
        </p:spPr>
      </p:sp>
      <p:sp>
        <p:nvSpPr>
          <p:cNvPr id="34" name="Shape 23"/>
          <p:cNvSpPr/>
          <p:nvPr/>
        </p:nvSpPr>
        <p:spPr>
          <a:xfrm>
            <a:off x="4114800" y="7204031"/>
            <a:ext cx="345644" cy="246888"/>
          </a:xfrm>
          <a:prstGeom prst="rect">
            <a:avLst/>
          </a:prstGeom>
          <a:solidFill>
            <a:srgbClr val="9A9A9A"/>
          </a:solidFill>
          <a:ln w="12700">
            <a:solidFill>
              <a:srgbClr val="9A9A9A"/>
            </a:solidFill>
            <a:prstDash val="solid"/>
          </a:ln>
        </p:spPr>
      </p:sp>
      <p:sp>
        <p:nvSpPr>
          <p:cNvPr id="35" name="Text 24"/>
          <p:cNvSpPr/>
          <p:nvPr/>
        </p:nvSpPr>
        <p:spPr>
          <a:xfrm>
            <a:off x="8119872" y="7121735"/>
            <a:ext cx="822960" cy="342900"/>
          </a:xfrm>
          <a:prstGeom prst="rect">
            <a:avLst/>
          </a:prstGeom>
          <a:noFill/>
        </p:spPr>
        <p:txBody>
          <a:bodyPr wrap="square" lIns="762" tIns="762" rIns="762" bIns="762" rtlCol="0" anchor="t">
            <a:normAutofit/>
          </a:bodyPr>
          <a:lstStyle/>
          <a:p>
            <a:pPr marL="0" indent="0" defTabSz="914400">
              <a:spcBef>
                <a:spcPct val="0"/>
              </a:spcBef>
              <a:spcAft>
                <a:spcPct val="0"/>
              </a:spcAft>
              <a:buNone/>
            </a:pPr>
            <a:r>
              <a:rPr lang="en-US" sz="1875" b="1" kern="1200" dirty="0">
                <a:solidFill>
                  <a:srgbClr val="9A9A9A"/>
                </a:solidFill>
                <a:latin typeface="Times New Roman" panose="02020603050405020304" pitchFamily="18" charset="0"/>
                <a:ea typeface="宋体" panose="02010600030101010101" pitchFamily="2" charset="-122"/>
                <a:cs typeface="微软雅黑" panose="020B0503020204020204" pitchFamily="34" charset="-120"/>
                <a:sym typeface="+mn-ea"/>
              </a:rPr>
              <a:t>9%</a:t>
            </a:r>
            <a:endParaRPr lang="en-US" sz="1875" b="1" kern="1200" dirty="0">
              <a:solidFill>
                <a:srgbClr val="9A9A9A"/>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36" name="Text 25"/>
          <p:cNvSpPr/>
          <p:nvPr/>
        </p:nvSpPr>
        <p:spPr>
          <a:xfrm>
            <a:off x="754380" y="7710833"/>
            <a:ext cx="6035040" cy="246888"/>
          </a:xfrm>
          <a:prstGeom prst="rect">
            <a:avLst/>
          </a:prstGeom>
          <a:noFill/>
        </p:spPr>
        <p:txBody>
          <a:bodyPr wrap="square" lIns="762" tIns="762" rIns="762" bIns="762" rtlCol="0" anchor="t">
            <a:noAutofit/>
          </a:bodyPr>
          <a:lstStyle/>
          <a:p>
            <a:pPr marL="0" indent="0" defTabSz="914400">
              <a:spcBef>
                <a:spcPct val="0"/>
              </a:spcBef>
              <a:spcAft>
                <a:spcPct val="0"/>
              </a:spcAft>
              <a:buNone/>
            </a:pPr>
            <a:r>
              <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rPr>
              <a:t>三种模型区间：1%–14%</a:t>
            </a:r>
            <a:endParaRPr lang="en-US" sz="2400" kern="1200" dirty="0">
              <a:solidFill>
                <a:srgbClr val="726B66"/>
              </a:solidFill>
              <a:latin typeface="Times New Roman" panose="02020603050405020304" pitchFamily="18" charset="0"/>
              <a:ea typeface="宋体" panose="02010600030101010101" pitchFamily="2" charset="-122"/>
              <a:cs typeface="微软雅黑" panose="020B0503020204020204" pitchFamily="34" charset="-120"/>
              <a:sym typeface="+mn-ea"/>
            </a:endParaRPr>
          </a:p>
        </p:txBody>
      </p:sp>
      <p:sp>
        <p:nvSpPr>
          <p:cNvPr id="37" name="Text 26"/>
          <p:cNvSpPr/>
          <p:nvPr/>
        </p:nvSpPr>
        <p:spPr>
          <a:xfrm>
            <a:off x="754380" y="8328741"/>
            <a:ext cx="2119449" cy="650684"/>
          </a:xfrm>
          <a:prstGeom prst="rect">
            <a:avLst/>
          </a:prstGeom>
          <a:solidFill>
            <a:srgbClr val="A78C79"/>
          </a:solidFill>
        </p:spPr>
        <p:txBody>
          <a:bodyPr wrap="square" lIns="381" tIns="381" rIns="381" bIns="381" rtlCol="0" anchor="ctr"/>
          <a:lstStyle/>
          <a:p>
            <a:pPr marL="0" indent="0" algn="ctr" defTabSz="914400">
              <a:spcBef>
                <a:spcPct val="0"/>
              </a:spcBef>
              <a:spcAft>
                <a:spcPct val="0"/>
              </a:spcAft>
              <a:buNone/>
            </a:pPr>
            <a:r>
              <a:rPr lang="en-US" sz="3000" b="1" kern="1200" dirty="0">
                <a:solidFill>
                  <a:srgbClr val="FFFFFF"/>
                </a:solidFill>
                <a:latin typeface="+mn-lt"/>
                <a:ea typeface="+mn-ea"/>
                <a:cs typeface="+mn-cs"/>
                <a:sym typeface="+mn-ea"/>
              </a:rPr>
              <a:t>核心读法</a:t>
            </a:r>
            <a:endParaRPr lang="en-US" sz="3000" b="1" kern="1200" dirty="0">
              <a:solidFill>
                <a:srgbClr val="FFFFFF"/>
              </a:solidFill>
              <a:latin typeface="+mn-lt"/>
              <a:ea typeface="+mn-ea"/>
              <a:cs typeface="+mn-cs"/>
              <a:sym typeface="+mn-ea"/>
            </a:endParaRPr>
          </a:p>
        </p:txBody>
      </p:sp>
      <p:sp>
        <p:nvSpPr>
          <p:cNvPr id="38" name="Text 27"/>
          <p:cNvSpPr/>
          <p:nvPr/>
        </p:nvSpPr>
        <p:spPr>
          <a:xfrm>
            <a:off x="2948940" y="8273879"/>
            <a:ext cx="13578840" cy="850392"/>
          </a:xfrm>
          <a:prstGeom prst="rect">
            <a:avLst/>
          </a:prstGeom>
          <a:noFill/>
        </p:spPr>
        <p:txBody>
          <a:bodyPr wrap="square" lIns="952" tIns="952" rIns="952" bIns="952" rtlCol="0" anchor="t">
            <a:normAutofit/>
          </a:bodyPr>
          <a:lstStyle/>
          <a:p>
            <a:pPr marL="0" indent="0" defTabSz="914400">
              <a:spcBef>
                <a:spcPct val="0"/>
              </a:spcBef>
              <a:spcAft>
                <a:spcPct val="0"/>
              </a:spcAft>
              <a:buNone/>
            </a:pPr>
            <a:r>
              <a:rPr lang="en-US" sz="2400" b="1" kern="1200" dirty="0">
                <a:solidFill>
                  <a:srgbClr val="A78C79"/>
                </a:solidFill>
                <a:latin typeface="+mj-ea"/>
                <a:ea typeface="+mj-ea"/>
                <a:cs typeface="微软雅黑" panose="020B0503020204020204" pitchFamily="34" charset="-120"/>
                <a:sym typeface="+mn-ea"/>
              </a:rPr>
              <a:t>· </a:t>
            </a:r>
            <a:r>
              <a:rPr lang="en-US" sz="2400" kern="1200" dirty="0">
                <a:solidFill>
                  <a:srgbClr val="2D2724"/>
                </a:solidFill>
                <a:latin typeface="+mj-ea"/>
                <a:ea typeface="+mj-ea"/>
                <a:cs typeface="微软雅黑" panose="020B0503020204020204" pitchFamily="34" charset="-120"/>
                <a:sym typeface="+mn-ea"/>
              </a:rPr>
              <a:t>金融冲击是“汇率方差”的主因；传统生产率/货币冲击仍主要解释宏观周期。</a:t>
            </a:r>
            <a:r>
              <a:rPr lang="en-US" sz="2400" kern="1200" dirty="0">
                <a:solidFill>
                  <a:srgbClr val="000000"/>
                </a:solidFill>
                <a:latin typeface="+mj-ea"/>
                <a:ea typeface="+mj-ea"/>
                <a:cs typeface="微软雅黑" panose="020B0503020204020204" pitchFamily="34" charset="-120"/>
                <a:sym typeface="+mn-ea"/>
              </a:rPr>
              <a:t>
</a:t>
            </a:r>
            <a:r>
              <a:rPr lang="en-US" sz="2400" b="1" kern="1200" dirty="0">
                <a:solidFill>
                  <a:srgbClr val="A78C79"/>
                </a:solidFill>
                <a:latin typeface="+mj-ea"/>
                <a:ea typeface="+mj-ea"/>
                <a:cs typeface="微软雅黑" panose="020B0503020204020204" pitchFamily="34" charset="-120"/>
                <a:sym typeface="+mn-ea"/>
              </a:rPr>
              <a:t>· </a:t>
            </a:r>
            <a:r>
              <a:rPr lang="en-US" sz="2400" kern="1200" dirty="0">
                <a:solidFill>
                  <a:srgbClr val="2D2724"/>
                </a:solidFill>
                <a:latin typeface="+mj-ea"/>
                <a:ea typeface="+mj-ea"/>
                <a:cs typeface="微软雅黑" panose="020B0503020204020204" pitchFamily="34" charset="-120"/>
                <a:sym typeface="+mn-ea"/>
              </a:rPr>
              <a:t>因此模型不是让所有变量都由 ψₜ 驱动，而是实现“汇率—宏观变量”的分工。</a:t>
            </a:r>
            <a:endParaRPr lang="en-US" sz="2400" kern="1200" dirty="0">
              <a:solidFill>
                <a:srgbClr val="2D2724"/>
              </a:solidFill>
              <a:latin typeface="+mj-ea"/>
              <a:ea typeface="+mj-ea"/>
              <a:cs typeface="微软雅黑" panose="020B0503020204020204" pitchFamily="34" charset="-120"/>
              <a:sym typeface="+mn-ea"/>
            </a:endParaRPr>
          </a:p>
        </p:txBody>
      </p:sp>
      <p:pic>
        <p:nvPicPr>
          <p:cNvPr id="39" name="Image 0" descr="/mnt/data/table2_crop.png"/>
          <p:cNvPicPr>
            <a:picLocks noChangeAspect="1"/>
          </p:cNvPicPr>
          <p:nvPr/>
        </p:nvPicPr>
        <p:blipFill>
          <a:blip r:embed="rId3"/>
          <a:stretch>
            <a:fillRect/>
          </a:stretch>
        </p:blipFill>
        <p:spPr>
          <a:xfrm>
            <a:off x="9121140" y="3679019"/>
            <a:ext cx="8929116" cy="3826764"/>
          </a:xfrm>
          <a:prstGeom prst="rect">
            <a:avLst/>
          </a:prstGeom>
        </p:spPr>
      </p:pic>
      <p:sp>
        <p:nvSpPr>
          <p:cNvPr id="40" name="Shape 28"/>
          <p:cNvSpPr/>
          <p:nvPr/>
        </p:nvSpPr>
        <p:spPr>
          <a:xfrm>
            <a:off x="8868281" y="3458121"/>
            <a:ext cx="0" cy="4732020"/>
          </a:xfrm>
          <a:prstGeom prst="line">
            <a:avLst/>
          </a:prstGeom>
          <a:noFill/>
          <a:ln w="13970">
            <a:solidFill>
              <a:srgbClr val="BBA899"/>
            </a:solidFill>
            <a:prstDash val="solid"/>
          </a:ln>
        </p:spPr>
      </p:sp>
      <p:sp>
        <p:nvSpPr>
          <p:cNvPr id="41" name="Text 26"/>
          <p:cNvSpPr/>
          <p:nvPr/>
        </p:nvSpPr>
        <p:spPr>
          <a:xfrm>
            <a:off x="651809" y="1921316"/>
            <a:ext cx="16225866" cy="658439"/>
          </a:xfrm>
          <a:prstGeom prst="rect">
            <a:avLst/>
          </a:prstGeom>
          <a:solidFill>
            <a:srgbClr val="A78C79"/>
          </a:solidFill>
        </p:spPr>
        <p:txBody>
          <a:bodyPr wrap="square" lIns="381" tIns="381" rIns="381" bIns="381" rtlCol="0" anchor="ct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0"/>
              </a:spcBef>
              <a:spcAft>
                <a:spcPct val="0"/>
              </a:spcAft>
            </a:pPr>
            <a:r>
              <a:rPr lang="en-US" altLang="zh-CN" sz="2400" b="1" dirty="0">
                <a:solidFill>
                  <a:schemeClr val="bg1"/>
                </a:solidFill>
                <a:latin typeface="+mn-ea"/>
                <a:cs typeface="微软雅黑" panose="020B0503020204020204" pitchFamily="34" charset="-120"/>
                <a:sym typeface="+mn-ea"/>
              </a:rPr>
              <a:t>Table 2 </a:t>
            </a:r>
            <a:r>
              <a:rPr lang="en-US" altLang="zh-CN" sz="2400" b="1" dirty="0" err="1">
                <a:solidFill>
                  <a:schemeClr val="bg1"/>
                </a:solidFill>
                <a:latin typeface="+mn-ea"/>
                <a:cs typeface="微软雅黑" panose="020B0503020204020204" pitchFamily="34" charset="-120"/>
                <a:sym typeface="+mn-ea"/>
              </a:rPr>
              <a:t>报告</a:t>
            </a:r>
            <a:r>
              <a:rPr lang="zh-CN" altLang="en-US" sz="2400" b="1" dirty="0">
                <a:solidFill>
                  <a:schemeClr val="bg1"/>
                </a:solidFill>
                <a:latin typeface="+mn-ea"/>
                <a:cs typeface="微软雅黑" panose="020B0503020204020204" pitchFamily="34" charset="-120"/>
                <a:sym typeface="+mn-ea"/>
              </a:rPr>
              <a:t>了</a:t>
            </a:r>
            <a:r>
              <a:rPr lang="en-US" altLang="zh-CN" sz="2400" b="1" dirty="0" err="1">
                <a:solidFill>
                  <a:schemeClr val="bg1"/>
                </a:solidFill>
                <a:latin typeface="Times New Roman" panose="02020603050405020304" pitchFamily="18" charset="0"/>
                <a:cs typeface="Times New Roman" panose="02020603050405020304" pitchFamily="18" charset="0"/>
                <a:sym typeface="+mn-ea"/>
              </a:rPr>
              <a:t>ψₜ</a:t>
            </a:r>
            <a:r>
              <a:rPr lang="en-US" altLang="zh-CN" sz="2400" b="1" dirty="0" err="1">
                <a:solidFill>
                  <a:schemeClr val="bg1"/>
                </a:solidFill>
                <a:latin typeface="+mn-ea"/>
                <a:cs typeface="微软雅黑" panose="020B0503020204020204" pitchFamily="34" charset="-120"/>
                <a:sym typeface="+mn-ea"/>
              </a:rPr>
              <a:t>对各变量无条件方差的贡献率。结论非常集中：金融冲击几乎主导汇率，但只解释小部分消费和GDP</a:t>
            </a:r>
            <a:endParaRPr lang="en-US" altLang="zh-CN" sz="2400" b="1" dirty="0" err="1">
              <a:solidFill>
                <a:schemeClr val="bg1"/>
              </a:solidFill>
              <a:latin typeface="+mn-ea"/>
              <a:cs typeface="微软雅黑" panose="020B0503020204020204" pitchFamily="34" charset="-12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59060"/>
            <a:ext cx="18288000" cy="8985065"/>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13716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1" tIns="50801" rIns="50801" bIns="50801" rtlCol="0" anchor="ctr"/>
            <a:lstStyle/>
            <a:p>
              <a:pPr algn="ctr" defTabSz="13716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5" name="Freeform 5"/>
          <p:cNvSpPr/>
          <p:nvPr/>
        </p:nvSpPr>
        <p:spPr>
          <a:xfrm>
            <a:off x="287920"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13716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13716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1" tIns="50801" rIns="50801" bIns="50801" rtlCol="0" anchor="ctr"/>
            <a:lstStyle/>
            <a:p>
              <a:pPr algn="ctr" defTabSz="13716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13716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1" tIns="50801" rIns="50801" bIns="50801" rtlCol="0" anchor="ctr"/>
            <a:lstStyle/>
            <a:p>
              <a:pPr algn="ctr" defTabSz="13716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12" name="Text 1"/>
          <p:cNvSpPr/>
          <p:nvPr/>
        </p:nvSpPr>
        <p:spPr>
          <a:xfrm>
            <a:off x="233172" y="307823"/>
            <a:ext cx="14401800" cy="576072"/>
          </a:xfrm>
          <a:prstGeom prst="rect">
            <a:avLst/>
          </a:prstGeom>
          <a:noFill/>
        </p:spPr>
        <p:txBody>
          <a:bodyPr wrap="square" lIns="0" tIns="0" rIns="0" bIns="0" rtlCol="0" anchor="ctr"/>
          <a:lstStyle/>
          <a:p>
            <a:pPr defTabSz="1371600">
              <a:buClrTx/>
            </a:pPr>
            <a:r>
              <a:rPr lang="en-US" sz="3750" b="1" kern="1200" dirty="0">
                <a:solidFill>
                  <a:srgbClr val="5A4034"/>
                </a:solidFill>
                <a:latin typeface="微软雅黑" panose="020B0503020204020204" charset="-122"/>
                <a:ea typeface="微软雅黑" panose="020B0503020204020204" charset="-122"/>
                <a:cs typeface="微软雅黑" panose="020B0503020204020204" pitchFamily="34" charset="-120"/>
              </a:rPr>
              <a:t>5.2 稳健性检验：小型开放经济下的表现</a:t>
            </a:r>
            <a:endParaRPr lang="en-US" sz="3750" kern="1200" dirty="0">
              <a:solidFill>
                <a:prstClr val="black"/>
              </a:solidFill>
              <a:latin typeface="微软雅黑" panose="020B0503020204020204" charset="-122"/>
              <a:ea typeface="+mn-ea"/>
              <a:cs typeface="+mn-cs"/>
            </a:endParaRPr>
          </a:p>
        </p:txBody>
      </p:sp>
      <p:sp>
        <p:nvSpPr>
          <p:cNvPr id="13" name="Shape 2"/>
          <p:cNvSpPr/>
          <p:nvPr/>
        </p:nvSpPr>
        <p:spPr>
          <a:xfrm>
            <a:off x="246888" y="1034771"/>
            <a:ext cx="2057400" cy="0"/>
          </a:xfrm>
          <a:prstGeom prst="line">
            <a:avLst/>
          </a:prstGeom>
          <a:noFill/>
          <a:ln w="25400">
            <a:solidFill>
              <a:srgbClr val="A78C79"/>
            </a:solidFill>
            <a:prstDash val="solid"/>
          </a:ln>
        </p:spPr>
      </p:sp>
      <p:sp>
        <p:nvSpPr>
          <p:cNvPr id="14" name="Text 3"/>
          <p:cNvSpPr/>
          <p:nvPr/>
        </p:nvSpPr>
        <p:spPr>
          <a:xfrm>
            <a:off x="2510028" y="911327"/>
            <a:ext cx="13030200" cy="342900"/>
          </a:xfrm>
          <a:prstGeom prst="rect">
            <a:avLst/>
          </a:prstGeom>
          <a:noFill/>
        </p:spPr>
        <p:txBody>
          <a:bodyPr wrap="square" lIns="0" tIns="0" rIns="0" bIns="0" rtlCol="0" anchor="ctr"/>
          <a:lstStyle/>
          <a:p>
            <a:pPr defTabSz="1371600">
              <a:buClrTx/>
            </a:pPr>
            <a:endParaRPr lang="en-US" sz="1575" kern="1200" dirty="0">
              <a:solidFill>
                <a:prstClr val="black"/>
              </a:solidFill>
              <a:latin typeface="微软雅黑" panose="020B0503020204020204" charset="-122"/>
              <a:ea typeface="+mn-ea"/>
              <a:cs typeface="+mn-cs"/>
            </a:endParaRPr>
          </a:p>
        </p:txBody>
      </p:sp>
      <p:sp>
        <p:nvSpPr>
          <p:cNvPr id="15" name="Text 4"/>
          <p:cNvSpPr/>
          <p:nvPr/>
        </p:nvSpPr>
        <p:spPr>
          <a:xfrm>
            <a:off x="523138" y="2194755"/>
            <a:ext cx="7612379" cy="384048"/>
          </a:xfrm>
          <a:prstGeom prst="rect">
            <a:avLst/>
          </a:prstGeom>
          <a:solidFill>
            <a:srgbClr val="A78C79"/>
          </a:solidFill>
        </p:spPr>
        <p:txBody>
          <a:bodyPr wrap="square" lIns="762" tIns="762" rIns="762" bIns="762" rtlCol="0" anchor="ctr">
            <a:normAutofit/>
          </a:bodyPr>
          <a:lstStyle/>
          <a:p>
            <a:pPr algn="ctr" defTabSz="1371600">
              <a:buClrTx/>
            </a:pPr>
            <a:r>
              <a:rPr lang="zh-CN" altLang="en-US" sz="2100" b="1" kern="1200" dirty="0">
                <a:solidFill>
                  <a:srgbClr val="FFFFFF"/>
                </a:solidFill>
                <a:latin typeface="Arial" panose="020B0604020202020204" pitchFamily="34" charset="0"/>
                <a:ea typeface="Arial" panose="020B0604020202020204" pitchFamily="34" charset="-122"/>
                <a:cs typeface="Arial" panose="020B0604020202020204" pitchFamily="34" charset="-120"/>
              </a:rPr>
              <a:t>开放度 </a:t>
            </a:r>
            <a:r>
              <a:rPr lang="en-US" altLang="zh-CN" sz="2100" b="1" kern="1200" dirty="0">
                <a:solidFill>
                  <a:srgbClr val="FFFFFF"/>
                </a:solidFill>
                <a:latin typeface="Arial" panose="020B0604020202020204" pitchFamily="34" charset="0"/>
                <a:ea typeface="Arial" panose="020B0604020202020204" pitchFamily="34" charset="-122"/>
                <a:cs typeface="Arial" panose="020B0604020202020204" pitchFamily="34" charset="-120"/>
              </a:rPr>
              <a:t>g </a:t>
            </a:r>
            <a:r>
              <a:rPr lang="zh-CN" altLang="en-US" sz="2100" b="1" kern="1200" dirty="0">
                <a:solidFill>
                  <a:srgbClr val="FFFFFF"/>
                </a:solidFill>
                <a:latin typeface="Arial" panose="020B0604020202020204" pitchFamily="34" charset="0"/>
                <a:ea typeface="Arial" panose="020B0604020202020204" pitchFamily="34" charset="-122"/>
                <a:cs typeface="Arial" panose="020B0604020202020204" pitchFamily="34" charset="-120"/>
              </a:rPr>
              <a:t>改变传导强度，但没有推翻汇率脱钩机制</a:t>
            </a:r>
            <a:endParaRPr lang="en-US" sz="2100" kern="1200" dirty="0">
              <a:solidFill>
                <a:prstClr val="black"/>
              </a:solidFill>
              <a:latin typeface="微软雅黑" panose="020B0503020204020204" charset="-122"/>
              <a:ea typeface="+mn-ea"/>
              <a:cs typeface="+mn-cs"/>
            </a:endParaRPr>
          </a:p>
        </p:txBody>
      </p:sp>
      <p:sp>
        <p:nvSpPr>
          <p:cNvPr id="16" name="Text 5"/>
          <p:cNvSpPr/>
          <p:nvPr/>
        </p:nvSpPr>
        <p:spPr>
          <a:xfrm>
            <a:off x="495704" y="2648297"/>
            <a:ext cx="7612380" cy="466344"/>
          </a:xfrm>
          <a:prstGeom prst="rect">
            <a:avLst/>
          </a:prstGeom>
          <a:solidFill>
            <a:srgbClr val="EFE7E0"/>
          </a:solidFill>
          <a:ln>
            <a:solidFill>
              <a:srgbClr val="EFE7E0">
                <a:alpha val="0"/>
              </a:srgbClr>
            </a:solidFill>
          </a:ln>
        </p:spPr>
        <p:txBody>
          <a:bodyPr wrap="square" lIns="762" tIns="762" rIns="762" bIns="762" rtlCol="0" anchor="ctr">
            <a:normAutofit/>
          </a:bodyPr>
          <a:lstStyle/>
          <a:p>
            <a:pPr algn="ctr" defTabSz="1371600">
              <a:buClrTx/>
            </a:pPr>
            <a:r>
              <a:rPr lang="en-US" sz="1950" b="1" kern="1200" dirty="0" err="1">
                <a:solidFill>
                  <a:srgbClr val="5A4034"/>
                </a:solidFill>
                <a:latin typeface="微软雅黑" panose="020B0503020204020204" charset="-122"/>
                <a:ea typeface="+mn-ea"/>
                <a:cs typeface="+mn-cs"/>
              </a:rPr>
              <a:t>从对称两国模型到g</a:t>
            </a:r>
            <a:r>
              <a:rPr lang="en-US" sz="1950" b="1" kern="1200" dirty="0">
                <a:solidFill>
                  <a:srgbClr val="5A4034"/>
                </a:solidFill>
                <a:latin typeface="微软雅黑" panose="020B0503020204020204" charset="-122"/>
                <a:ea typeface="+mn-ea"/>
                <a:cs typeface="+mn-cs"/>
              </a:rPr>
              <a:t> &gt; g*</a:t>
            </a:r>
            <a:endParaRPr lang="en-US" sz="1950" kern="1200" dirty="0">
              <a:solidFill>
                <a:prstClr val="black"/>
              </a:solidFill>
              <a:latin typeface="微软雅黑" panose="020B0503020204020204" charset="-122"/>
              <a:ea typeface="+mn-ea"/>
              <a:cs typeface="+mn-cs"/>
            </a:endParaRPr>
          </a:p>
        </p:txBody>
      </p:sp>
      <p:sp>
        <p:nvSpPr>
          <p:cNvPr id="17" name="Text 6"/>
          <p:cNvSpPr/>
          <p:nvPr/>
        </p:nvSpPr>
        <p:spPr>
          <a:xfrm>
            <a:off x="9356595" y="1513491"/>
            <a:ext cx="7612380" cy="466344"/>
          </a:xfrm>
          <a:prstGeom prst="rect">
            <a:avLst/>
          </a:prstGeom>
          <a:solidFill>
            <a:srgbClr val="EFE7E0"/>
          </a:solidFill>
          <a:ln>
            <a:solidFill>
              <a:srgbClr val="EFE7E0">
                <a:alpha val="0"/>
              </a:srgbClr>
            </a:solidFill>
          </a:ln>
        </p:spPr>
        <p:txBody>
          <a:bodyPr wrap="square" lIns="762" tIns="762" rIns="762" bIns="762" rtlCol="0" anchor="ctr">
            <a:normAutofit/>
          </a:bodyPr>
          <a:lstStyle/>
          <a:p>
            <a:pPr algn="ctr" defTabSz="1371600">
              <a:buClrTx/>
            </a:pPr>
            <a:r>
              <a:rPr lang="en-US" sz="1950" b="1" kern="1200" dirty="0">
                <a:solidFill>
                  <a:srgbClr val="5A4034"/>
                </a:solidFill>
                <a:latin typeface="微软雅黑" panose="020B0503020204020204" charset="-122"/>
                <a:ea typeface="+mn-ea"/>
                <a:cs typeface="+mn-cs"/>
              </a:rPr>
              <a:t>Table 4 的跨国证据</a:t>
            </a:r>
            <a:endParaRPr lang="en-US" sz="1950" kern="1200" dirty="0">
              <a:solidFill>
                <a:prstClr val="black"/>
              </a:solidFill>
              <a:latin typeface="微软雅黑" panose="020B0503020204020204" charset="-122"/>
              <a:ea typeface="+mn-ea"/>
              <a:cs typeface="+mn-cs"/>
            </a:endParaRPr>
          </a:p>
        </p:txBody>
      </p:sp>
      <p:sp>
        <p:nvSpPr>
          <p:cNvPr id="18" name="Text 7"/>
          <p:cNvSpPr/>
          <p:nvPr/>
        </p:nvSpPr>
        <p:spPr>
          <a:xfrm>
            <a:off x="552495" y="3793959"/>
            <a:ext cx="7612380" cy="795528"/>
          </a:xfrm>
          <a:prstGeom prst="rect">
            <a:avLst/>
          </a:prstGeom>
          <a:solidFill>
            <a:srgbClr val="FBF8F5">
              <a:alpha val="95000"/>
            </a:srgbClr>
          </a:solidFill>
          <a:ln w="10160">
            <a:solidFill>
              <a:srgbClr val="D9CEC5"/>
            </a:solidFill>
          </a:ln>
        </p:spPr>
        <p:txBody>
          <a:bodyPr wrap="square" lIns="1524" tIns="1524" rIns="1524" bIns="1524" rtlCol="0" anchor="ctr">
            <a:normAutofit/>
          </a:bodyPr>
          <a:lstStyle/>
          <a:p>
            <a:pPr defTabSz="1371600">
              <a:buClrTx/>
            </a:pPr>
            <a:r>
              <a:rPr lang="en-US" sz="2475" b="1" kern="1200" dirty="0" err="1">
                <a:solidFill>
                  <a:srgbClr val="5A4034"/>
                </a:solidFill>
                <a:latin typeface="Cambria Math" panose="02040503050406030204" charset="0"/>
                <a:ea typeface="Cambria Math" panose="02040503050406030204" pitchFamily="34" charset="-122"/>
                <a:cs typeface="Cambria Math" panose="02040503050406030204" pitchFamily="34" charset="-120"/>
              </a:rPr>
              <a:t>小型开放经济：g</a:t>
            </a:r>
            <a:r>
              <a:rPr lang="en-US" sz="2475" b="1" kern="1200" dirty="0">
                <a:solidFill>
                  <a:srgbClr val="5A4034"/>
                </a:solidFill>
                <a:latin typeface="Cambria Math" panose="02040503050406030204" charset="0"/>
                <a:ea typeface="Cambria Math" panose="02040503050406030204" pitchFamily="34" charset="-122"/>
                <a:cs typeface="Cambria Math" panose="02040503050406030204" pitchFamily="34" charset="-120"/>
              </a:rPr>
              <a:t> </a:t>
            </a:r>
            <a:r>
              <a:rPr lang="en-US" sz="2475" b="1" kern="1200" dirty="0" err="1">
                <a:solidFill>
                  <a:srgbClr val="5A4034"/>
                </a:solidFill>
                <a:latin typeface="Cambria Math" panose="02040503050406030204" charset="0"/>
                <a:ea typeface="Cambria Math" panose="02040503050406030204" pitchFamily="34" charset="-122"/>
                <a:cs typeface="Cambria Math" panose="02040503050406030204" pitchFamily="34" charset="-120"/>
              </a:rPr>
              <a:t>较高，且</a:t>
            </a:r>
            <a:r>
              <a:rPr lang="en-US" sz="2475" b="1" kern="1200" dirty="0">
                <a:solidFill>
                  <a:srgbClr val="5A4034"/>
                </a:solidFill>
                <a:latin typeface="Cambria Math" panose="02040503050406030204" charset="0"/>
                <a:ea typeface="Cambria Math" panose="02040503050406030204" pitchFamily="34" charset="-122"/>
                <a:cs typeface="Cambria Math" panose="02040503050406030204" pitchFamily="34" charset="-120"/>
              </a:rPr>
              <a:t> g* ≈ 0 ；即本国很开放，但世界对本国并不“开放”。</a:t>
            </a:r>
            <a:endParaRPr lang="en-US" sz="2475" b="1" kern="1200" dirty="0">
              <a:solidFill>
                <a:prstClr val="black"/>
              </a:solidFill>
              <a:latin typeface="微软雅黑" panose="020B0503020204020204" charset="-122"/>
              <a:ea typeface="+mn-ea"/>
              <a:cs typeface="+mn-cs"/>
            </a:endParaRPr>
          </a:p>
        </p:txBody>
      </p:sp>
      <p:sp>
        <p:nvSpPr>
          <p:cNvPr id="19" name="Text 8"/>
          <p:cNvSpPr/>
          <p:nvPr/>
        </p:nvSpPr>
        <p:spPr>
          <a:xfrm>
            <a:off x="495704" y="4939601"/>
            <a:ext cx="8634581" cy="2811780"/>
          </a:xfrm>
          <a:prstGeom prst="rect">
            <a:avLst/>
          </a:prstGeom>
          <a:noFill/>
        </p:spPr>
        <p:txBody>
          <a:bodyPr wrap="square" lIns="953" tIns="953" rIns="953" bIns="953" rtlCol="0" anchor="t">
            <a:normAutofit/>
          </a:bodyPr>
          <a:lstStyle/>
          <a:p>
            <a:pPr defTabSz="1371600">
              <a:buClrTx/>
            </a:pPr>
            <a:r>
              <a:rPr lang="en-US" sz="2400" b="1" kern="1200" dirty="0">
                <a:solidFill>
                  <a:srgbClr val="A78C79"/>
                </a:solidFill>
                <a:latin typeface="微软雅黑" panose="020B0503020204020204" charset="-122"/>
                <a:ea typeface="微软雅黑" panose="020B0503020204020204" charset="-122"/>
                <a:cs typeface="微软雅黑" panose="020B0503020204020204" pitchFamily="34" charset="-120"/>
              </a:rPr>
              <a:t>· </a:t>
            </a:r>
            <a:r>
              <a:rPr lang="en-US" sz="2400" b="1" kern="1200" dirty="0">
                <a:solidFill>
                  <a:srgbClr val="2D2724"/>
                </a:solidFill>
                <a:latin typeface="Times New Roman" panose="02020603050405020304" pitchFamily="18" charset="0"/>
                <a:ea typeface="微软雅黑" panose="020B0503020204020204" charset="-122"/>
                <a:cs typeface="Times New Roman" panose="02020603050405020304" pitchFamily="18" charset="0"/>
              </a:rPr>
              <a:t>PPP </a:t>
            </a:r>
            <a:r>
              <a:rPr lang="en-US" sz="2400" b="1" kern="1200" dirty="0">
                <a:solidFill>
                  <a:srgbClr val="2D2724"/>
                </a:solidFill>
                <a:latin typeface="宋体" panose="02010600030101010101" pitchFamily="2" charset="-122"/>
                <a:ea typeface="宋体" panose="02010600030101010101" pitchFamily="2" charset="-122"/>
                <a:cs typeface="微软雅黑" panose="020B0503020204020204" pitchFamily="34" charset="-120"/>
              </a:rPr>
              <a:t>谜题仍然明显：</a:t>
            </a:r>
            <a:r>
              <a:rPr lang="en-US" sz="2400" b="1" kern="1200" dirty="0">
                <a:solidFill>
                  <a:srgbClr val="2D2724"/>
                </a:solidFill>
                <a:latin typeface="Times New Roman" panose="02020603050405020304" pitchFamily="18" charset="0"/>
                <a:ea typeface="微软雅黑" panose="020B0503020204020204" charset="-122"/>
                <a:cs typeface="Times New Roman" panose="02020603050405020304" pitchFamily="18" charset="0"/>
              </a:rPr>
              <a:t>ρ(q) </a:t>
            </a:r>
            <a:r>
              <a:rPr lang="en-US" sz="2400" b="1" kern="1200" dirty="0">
                <a:solidFill>
                  <a:srgbClr val="2D2724"/>
                </a:solidFill>
                <a:latin typeface="宋体" panose="02010600030101010101" pitchFamily="2" charset="-122"/>
                <a:ea typeface="宋体" panose="02010600030101010101" pitchFamily="2" charset="-122"/>
                <a:cs typeface="Times New Roman" panose="02020603050405020304" pitchFamily="18" charset="0"/>
              </a:rPr>
              <a:t>与</a:t>
            </a:r>
            <a:r>
              <a:rPr lang="en-US" sz="2400" b="1" kern="1200" dirty="0">
                <a:solidFill>
                  <a:srgbClr val="2D2724"/>
                </a:solidFill>
                <a:latin typeface="Times New Roman" panose="02020603050405020304" pitchFamily="18" charset="0"/>
                <a:ea typeface="微软雅黑" panose="020B0503020204020204" charset="-122"/>
                <a:cs typeface="Times New Roman" panose="02020603050405020304" pitchFamily="18" charset="0"/>
              </a:rPr>
              <a:t> σ(Δq)/σ(Δe) </a:t>
            </a:r>
            <a:r>
              <a:rPr lang="en-US" sz="2400" b="1" kern="1200" dirty="0">
                <a:solidFill>
                  <a:srgbClr val="2D2724"/>
                </a:solidFill>
                <a:latin typeface="宋体" panose="02010600030101010101" pitchFamily="2" charset="-122"/>
                <a:ea typeface="宋体" panose="02010600030101010101" pitchFamily="2" charset="-122"/>
                <a:cs typeface="微软雅黑" panose="020B0503020204020204" pitchFamily="34" charset="-120"/>
              </a:rPr>
              <a:t>在大国和小国中都接近1。</a:t>
            </a:r>
            <a:r>
              <a:rPr lang="en-US" sz="2400" b="1" kern="1200" dirty="0">
                <a:latin typeface="微软雅黑" panose="020B0503020204020204" charset="-122"/>
                <a:ea typeface="微软雅黑" panose="020B0503020204020204" charset="-122"/>
                <a:cs typeface="微软雅黑" panose="020B0503020204020204" pitchFamily="34" charset="-120"/>
              </a:rPr>
              <a:t>
</a:t>
            </a:r>
            <a:r>
              <a:rPr lang="en-US" sz="2400" b="1" kern="1200" dirty="0">
                <a:solidFill>
                  <a:srgbClr val="A78C79"/>
                </a:solidFill>
                <a:latin typeface="微软雅黑" panose="020B0503020204020204" charset="-122"/>
                <a:ea typeface="微软雅黑" panose="020B0503020204020204" charset="-122"/>
                <a:cs typeface="微软雅黑" panose="020B0503020204020204" pitchFamily="34" charset="-120"/>
              </a:rPr>
              <a:t>· </a:t>
            </a:r>
            <a:r>
              <a:rPr lang="en-US" sz="2400" b="1" kern="1200" dirty="0">
                <a:solidFill>
                  <a:srgbClr val="2D2724"/>
                </a:solidFill>
                <a:latin typeface="Times New Roman" panose="02020603050405020304" pitchFamily="18" charset="0"/>
                <a:ea typeface="微软雅黑" panose="020B0503020204020204" charset="-122"/>
                <a:cs typeface="Times New Roman" panose="02020603050405020304" pitchFamily="18" charset="0"/>
              </a:rPr>
              <a:t>Backus–</a:t>
            </a:r>
            <a:r>
              <a:rPr lang="en-US" sz="2400" b="1" kern="1200" dirty="0" err="1">
                <a:solidFill>
                  <a:srgbClr val="2D2724"/>
                </a:solidFill>
                <a:latin typeface="Times New Roman" panose="02020603050405020304" pitchFamily="18" charset="0"/>
                <a:ea typeface="微软雅黑" panose="020B0503020204020204" charset="-122"/>
                <a:cs typeface="Times New Roman" panose="02020603050405020304" pitchFamily="18" charset="0"/>
              </a:rPr>
              <a:t>Smith</a:t>
            </a:r>
            <a:r>
              <a:rPr lang="en-US" sz="2400" b="1" kern="1200" dirty="0" err="1">
                <a:solidFill>
                  <a:srgbClr val="2D2724"/>
                </a:solidFill>
                <a:latin typeface="宋体" panose="02010600030101010101" pitchFamily="2" charset="-122"/>
                <a:ea typeface="宋体" panose="02010600030101010101" pitchFamily="2" charset="-122"/>
                <a:cs typeface="微软雅黑" panose="020B0503020204020204" pitchFamily="34" charset="-120"/>
              </a:rPr>
              <a:t>相关不随开放度系统性转正，通常仍小且偏负</a:t>
            </a:r>
            <a:r>
              <a:rPr lang="en-US" sz="2400" b="1" kern="1200" dirty="0">
                <a:solidFill>
                  <a:srgbClr val="2D2724"/>
                </a:solidFill>
                <a:latin typeface="宋体" panose="02010600030101010101" pitchFamily="2" charset="-122"/>
                <a:ea typeface="宋体" panose="02010600030101010101" pitchFamily="2" charset="-122"/>
                <a:cs typeface="微软雅黑" panose="020B0503020204020204" pitchFamily="34" charset="-120"/>
              </a:rPr>
              <a:t>。</a:t>
            </a:r>
            <a:r>
              <a:rPr lang="en-US" sz="2400" b="1" kern="1200" dirty="0">
                <a:latin typeface="微软雅黑" panose="020B0503020204020204" charset="-122"/>
                <a:ea typeface="微软雅黑" panose="020B0503020204020204" charset="-122"/>
                <a:cs typeface="微软雅黑" panose="020B0503020204020204" pitchFamily="34" charset="-120"/>
              </a:rPr>
              <a:t>
</a:t>
            </a:r>
            <a:r>
              <a:rPr lang="en-US" sz="2400" b="1" kern="1200" dirty="0">
                <a:solidFill>
                  <a:srgbClr val="A78C79"/>
                </a:solidFill>
                <a:latin typeface="微软雅黑" panose="020B0503020204020204" charset="-122"/>
                <a:ea typeface="微软雅黑" panose="020B0503020204020204" charset="-122"/>
                <a:cs typeface="微软雅黑" panose="020B0503020204020204" pitchFamily="34" charset="-120"/>
              </a:rPr>
              <a:t>· </a:t>
            </a:r>
            <a:r>
              <a:rPr lang="en-US" sz="2400" b="1" kern="1200" dirty="0">
                <a:solidFill>
                  <a:srgbClr val="2D2724"/>
                </a:solidFill>
                <a:latin typeface="宋体" panose="02010600030101010101" pitchFamily="2" charset="-122"/>
                <a:ea typeface="宋体" panose="02010600030101010101" pitchFamily="2" charset="-122"/>
                <a:cs typeface="微软雅黑" panose="020B0503020204020204" pitchFamily="34" charset="-120"/>
              </a:rPr>
              <a:t>开放度影响的是“相对波动”：</a:t>
            </a:r>
            <a:r>
              <a:rPr lang="en-US" sz="2400" b="1" kern="1200" dirty="0" err="1">
                <a:solidFill>
                  <a:srgbClr val="2D2724"/>
                </a:solidFill>
                <a:latin typeface="宋体" panose="02010600030101010101" pitchFamily="2" charset="-122"/>
                <a:ea typeface="宋体" panose="02010600030101010101" pitchFamily="2" charset="-122"/>
                <a:cs typeface="微软雅黑" panose="020B0503020204020204" pitchFamily="34" charset="-120"/>
              </a:rPr>
              <a:t>更开放→汇率相对</a:t>
            </a:r>
            <a:r>
              <a:rPr lang="en-US" sz="2400" b="1" kern="1200" dirty="0" err="1">
                <a:solidFill>
                  <a:srgbClr val="2D2724"/>
                </a:solidFill>
                <a:latin typeface="Times New Roman" panose="02020603050405020304" pitchFamily="18" charset="0"/>
                <a:ea typeface="微软雅黑" panose="020B0503020204020204" charset="-122"/>
                <a:cs typeface="Times New Roman" panose="02020603050405020304" pitchFamily="18" charset="0"/>
              </a:rPr>
              <a:t>GDP</a:t>
            </a:r>
            <a:r>
              <a:rPr lang="en-US" sz="2400" b="1" kern="1200" dirty="0" err="1">
                <a:solidFill>
                  <a:srgbClr val="2D2724"/>
                </a:solidFill>
                <a:latin typeface="宋体" panose="02010600030101010101" pitchFamily="2" charset="-122"/>
                <a:ea typeface="宋体" panose="02010600030101010101" pitchFamily="2" charset="-122"/>
                <a:cs typeface="微软雅黑" panose="020B0503020204020204" pitchFamily="34" charset="-120"/>
              </a:rPr>
              <a:t>波动更低、净出口相对</a:t>
            </a:r>
            <a:r>
              <a:rPr lang="en-US" sz="2400" b="1" kern="1200" dirty="0" err="1">
                <a:solidFill>
                  <a:srgbClr val="2D2724"/>
                </a:solidFill>
                <a:latin typeface="Times New Roman" panose="02020603050405020304" pitchFamily="18" charset="0"/>
                <a:ea typeface="微软雅黑" panose="020B0503020204020204" charset="-122"/>
                <a:cs typeface="Times New Roman" panose="02020603050405020304" pitchFamily="18" charset="0"/>
              </a:rPr>
              <a:t>RER</a:t>
            </a:r>
            <a:r>
              <a:rPr lang="en-US" sz="2400" b="1" kern="1200" dirty="0" err="1">
                <a:solidFill>
                  <a:srgbClr val="2D2724"/>
                </a:solidFill>
                <a:latin typeface="宋体" panose="02010600030101010101" pitchFamily="2" charset="-122"/>
                <a:ea typeface="宋体" panose="02010600030101010101" pitchFamily="2" charset="-122"/>
                <a:cs typeface="微软雅黑" panose="020B0503020204020204" pitchFamily="34" charset="-120"/>
              </a:rPr>
              <a:t>波动更高</a:t>
            </a:r>
            <a:r>
              <a:rPr lang="en-US" sz="2400" b="1" kern="1200" dirty="0">
                <a:solidFill>
                  <a:srgbClr val="2D2724"/>
                </a:solidFill>
                <a:latin typeface="宋体" panose="02010600030101010101" pitchFamily="2" charset="-122"/>
                <a:ea typeface="宋体" panose="02010600030101010101" pitchFamily="2" charset="-122"/>
                <a:cs typeface="微软雅黑" panose="020B0503020204020204" pitchFamily="34" charset="-120"/>
              </a:rPr>
              <a:t>。</a:t>
            </a:r>
            <a:endParaRPr lang="en-US" sz="2400" b="1" kern="1200" dirty="0">
              <a:solidFill>
                <a:prstClr val="black"/>
              </a:solidFill>
              <a:latin typeface="宋体" panose="02010600030101010101" pitchFamily="2" charset="-122"/>
              <a:ea typeface="宋体" panose="02010600030101010101" pitchFamily="2" charset="-122"/>
              <a:cs typeface="+mn-cs"/>
            </a:endParaRPr>
          </a:p>
        </p:txBody>
      </p:sp>
      <p:sp>
        <p:nvSpPr>
          <p:cNvPr id="20" name="Text 9"/>
          <p:cNvSpPr/>
          <p:nvPr/>
        </p:nvSpPr>
        <p:spPr>
          <a:xfrm>
            <a:off x="9356595" y="2199291"/>
            <a:ext cx="2318004" cy="466344"/>
          </a:xfrm>
          <a:prstGeom prst="rect">
            <a:avLst/>
          </a:prstGeom>
          <a:solidFill>
            <a:srgbClr val="A78C79"/>
          </a:solidFill>
          <a:ln w="6350">
            <a:solidFill>
              <a:srgbClr val="FFFFFF"/>
            </a:solidFill>
          </a:ln>
        </p:spPr>
        <p:txBody>
          <a:bodyPr wrap="square" lIns="477" tIns="477" rIns="477" bIns="477" rtlCol="0" anchor="ctr">
            <a:normAutofit/>
          </a:bodyPr>
          <a:lstStyle/>
          <a:p>
            <a:pPr algn="ctr" defTabSz="1371600">
              <a:buClrTx/>
            </a:pPr>
            <a:r>
              <a:rPr lang="en-US" sz="1800" b="1" kern="1200" dirty="0">
                <a:solidFill>
                  <a:srgbClr val="FFFFFF"/>
                </a:solidFill>
                <a:latin typeface="微软雅黑" panose="020B0503020204020204" charset="-122"/>
                <a:ea typeface="微软雅黑" panose="020B0503020204020204" charset="-122"/>
                <a:cs typeface="微软雅黑" panose="020B0503020204020204" pitchFamily="34" charset="-120"/>
              </a:rPr>
              <a:t>指标</a:t>
            </a:r>
            <a:endParaRPr lang="en-US" sz="1800" kern="1200" dirty="0">
              <a:solidFill>
                <a:prstClr val="black"/>
              </a:solidFill>
              <a:latin typeface="微软雅黑" panose="020B0503020204020204" charset="-122"/>
              <a:ea typeface="+mn-ea"/>
              <a:cs typeface="+mn-cs"/>
            </a:endParaRPr>
          </a:p>
        </p:txBody>
      </p:sp>
      <p:sp>
        <p:nvSpPr>
          <p:cNvPr id="21" name="Text 10"/>
          <p:cNvSpPr/>
          <p:nvPr/>
        </p:nvSpPr>
        <p:spPr>
          <a:xfrm>
            <a:off x="11688315" y="2199291"/>
            <a:ext cx="1357884" cy="466344"/>
          </a:xfrm>
          <a:prstGeom prst="rect">
            <a:avLst/>
          </a:prstGeom>
          <a:solidFill>
            <a:srgbClr val="A78C79"/>
          </a:solidFill>
          <a:ln w="6350">
            <a:solidFill>
              <a:srgbClr val="FFFFFF"/>
            </a:solidFill>
          </a:ln>
        </p:spPr>
        <p:txBody>
          <a:bodyPr wrap="square" lIns="477" tIns="477" rIns="477" bIns="477" rtlCol="0" anchor="ctr">
            <a:normAutofit/>
          </a:bodyPr>
          <a:lstStyle/>
          <a:p>
            <a:pPr algn="ctr" defTabSz="1371600">
              <a:buClrTx/>
            </a:pPr>
            <a:r>
              <a:rPr lang="en-US" sz="1800" b="1" kern="1200" dirty="0">
                <a:solidFill>
                  <a:srgbClr val="FFFFFF"/>
                </a:solidFill>
                <a:latin typeface="微软雅黑" panose="020B0503020204020204" charset="-122"/>
                <a:ea typeface="微软雅黑" panose="020B0503020204020204" charset="-122"/>
                <a:cs typeface="微软雅黑" panose="020B0503020204020204" pitchFamily="34" charset="-120"/>
              </a:rPr>
              <a:t>US</a:t>
            </a:r>
            <a:endParaRPr lang="en-US" sz="1800" kern="1200" dirty="0">
              <a:solidFill>
                <a:prstClr val="black"/>
              </a:solidFill>
              <a:latin typeface="微软雅黑" panose="020B0503020204020204" charset="-122"/>
              <a:ea typeface="+mn-ea"/>
              <a:cs typeface="+mn-cs"/>
            </a:endParaRPr>
          </a:p>
        </p:txBody>
      </p:sp>
      <p:sp>
        <p:nvSpPr>
          <p:cNvPr id="22" name="Text 11"/>
          <p:cNvSpPr/>
          <p:nvPr/>
        </p:nvSpPr>
        <p:spPr>
          <a:xfrm>
            <a:off x="13059915" y="2199291"/>
            <a:ext cx="1357884" cy="466344"/>
          </a:xfrm>
          <a:prstGeom prst="rect">
            <a:avLst/>
          </a:prstGeom>
          <a:solidFill>
            <a:srgbClr val="A78C79"/>
          </a:solidFill>
          <a:ln w="6350">
            <a:solidFill>
              <a:srgbClr val="FFFFFF"/>
            </a:solidFill>
          </a:ln>
        </p:spPr>
        <p:txBody>
          <a:bodyPr wrap="square" lIns="477" tIns="477" rIns="477" bIns="477" rtlCol="0" anchor="ctr">
            <a:normAutofit/>
          </a:bodyPr>
          <a:lstStyle/>
          <a:p>
            <a:pPr algn="ctr" defTabSz="1371600">
              <a:buClrTx/>
            </a:pPr>
            <a:r>
              <a:rPr lang="en-US" sz="1800" b="1" kern="1200" dirty="0">
                <a:solidFill>
                  <a:srgbClr val="FFFFFF"/>
                </a:solidFill>
                <a:latin typeface="微软雅黑" panose="020B0503020204020204" charset="-122"/>
                <a:ea typeface="微软雅黑" panose="020B0503020204020204" charset="-122"/>
                <a:cs typeface="微软雅黑" panose="020B0503020204020204" pitchFamily="34" charset="-120"/>
              </a:rPr>
              <a:t>NZ</a:t>
            </a:r>
            <a:endParaRPr lang="en-US" sz="1800" kern="1200" dirty="0">
              <a:solidFill>
                <a:prstClr val="black"/>
              </a:solidFill>
              <a:latin typeface="微软雅黑" panose="020B0503020204020204" charset="-122"/>
              <a:ea typeface="+mn-ea"/>
              <a:cs typeface="+mn-cs"/>
            </a:endParaRPr>
          </a:p>
        </p:txBody>
      </p:sp>
      <p:sp>
        <p:nvSpPr>
          <p:cNvPr id="23" name="Text 12"/>
          <p:cNvSpPr/>
          <p:nvPr/>
        </p:nvSpPr>
        <p:spPr>
          <a:xfrm>
            <a:off x="14431515" y="2199291"/>
            <a:ext cx="2523744" cy="466344"/>
          </a:xfrm>
          <a:prstGeom prst="rect">
            <a:avLst/>
          </a:prstGeom>
          <a:solidFill>
            <a:srgbClr val="A78C79"/>
          </a:solidFill>
          <a:ln w="6350">
            <a:solidFill>
              <a:srgbClr val="FFFFFF"/>
            </a:solidFill>
          </a:ln>
        </p:spPr>
        <p:txBody>
          <a:bodyPr wrap="square" lIns="477" tIns="477" rIns="477" bIns="477" rtlCol="0" anchor="ctr">
            <a:normAutofit/>
          </a:bodyPr>
          <a:lstStyle/>
          <a:p>
            <a:pPr algn="ctr" defTabSz="1371600">
              <a:buClrTx/>
            </a:pPr>
            <a:r>
              <a:rPr lang="en-US" sz="1800" b="1" kern="1200" dirty="0">
                <a:solidFill>
                  <a:srgbClr val="FFFFFF"/>
                </a:solidFill>
                <a:latin typeface="微软雅黑" panose="020B0503020204020204" charset="-122"/>
                <a:ea typeface="微软雅黑" panose="020B0503020204020204" charset="-122"/>
                <a:cs typeface="微软雅黑" panose="020B0503020204020204" pitchFamily="34" charset="-120"/>
              </a:rPr>
              <a:t>模型 US/NZ</a:t>
            </a:r>
            <a:endParaRPr lang="en-US" sz="1800" kern="1200" dirty="0">
              <a:solidFill>
                <a:prstClr val="black"/>
              </a:solidFill>
              <a:latin typeface="微软雅黑" panose="020B0503020204020204" charset="-122"/>
              <a:ea typeface="+mn-ea"/>
              <a:cs typeface="+mn-cs"/>
            </a:endParaRPr>
          </a:p>
        </p:txBody>
      </p:sp>
      <p:sp>
        <p:nvSpPr>
          <p:cNvPr id="24" name="Text 13"/>
          <p:cNvSpPr/>
          <p:nvPr/>
        </p:nvSpPr>
        <p:spPr>
          <a:xfrm>
            <a:off x="9356595" y="2665635"/>
            <a:ext cx="231800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2g 进口/GDP</a:t>
            </a:r>
            <a:endParaRPr lang="en-US" sz="1800" kern="1200" dirty="0">
              <a:solidFill>
                <a:prstClr val="black"/>
              </a:solidFill>
              <a:latin typeface="微软雅黑" panose="020B0503020204020204" charset="-122"/>
              <a:ea typeface="+mn-ea"/>
              <a:cs typeface="+mn-cs"/>
            </a:endParaRPr>
          </a:p>
        </p:txBody>
      </p:sp>
      <p:sp>
        <p:nvSpPr>
          <p:cNvPr id="25" name="Text 14"/>
          <p:cNvSpPr/>
          <p:nvPr/>
        </p:nvSpPr>
        <p:spPr>
          <a:xfrm>
            <a:off x="11688315" y="2665635"/>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12.1%</a:t>
            </a:r>
            <a:endParaRPr lang="en-US" sz="1800" kern="1200" dirty="0">
              <a:solidFill>
                <a:prstClr val="black"/>
              </a:solidFill>
              <a:latin typeface="微软雅黑" panose="020B0503020204020204" charset="-122"/>
              <a:ea typeface="+mn-ea"/>
              <a:cs typeface="+mn-cs"/>
            </a:endParaRPr>
          </a:p>
        </p:txBody>
      </p:sp>
      <p:sp>
        <p:nvSpPr>
          <p:cNvPr id="26" name="Text 15"/>
          <p:cNvSpPr/>
          <p:nvPr/>
        </p:nvSpPr>
        <p:spPr>
          <a:xfrm>
            <a:off x="13059915" y="2665635"/>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22.8%</a:t>
            </a:r>
            <a:endParaRPr lang="en-US" sz="1800" kern="1200" dirty="0">
              <a:solidFill>
                <a:prstClr val="black"/>
              </a:solidFill>
              <a:latin typeface="微软雅黑" panose="020B0503020204020204" charset="-122"/>
              <a:ea typeface="+mn-ea"/>
              <a:cs typeface="+mn-cs"/>
            </a:endParaRPr>
          </a:p>
        </p:txBody>
      </p:sp>
      <p:sp>
        <p:nvSpPr>
          <p:cNvPr id="27" name="Text 16"/>
          <p:cNvSpPr/>
          <p:nvPr/>
        </p:nvSpPr>
        <p:spPr>
          <a:xfrm>
            <a:off x="14431515" y="2665635"/>
            <a:ext cx="252374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12.1 / 22.8</a:t>
            </a:r>
            <a:endParaRPr lang="en-US" sz="1800" kern="1200" dirty="0">
              <a:solidFill>
                <a:prstClr val="black"/>
              </a:solidFill>
              <a:latin typeface="微软雅黑" panose="020B0503020204020204" charset="-122"/>
              <a:ea typeface="+mn-ea"/>
              <a:cs typeface="+mn-cs"/>
            </a:endParaRPr>
          </a:p>
        </p:txBody>
      </p:sp>
      <p:sp>
        <p:nvSpPr>
          <p:cNvPr id="28" name="Text 17"/>
          <p:cNvSpPr/>
          <p:nvPr/>
        </p:nvSpPr>
        <p:spPr>
          <a:xfrm>
            <a:off x="9356595" y="3131979"/>
            <a:ext cx="231800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ρ(q)</a:t>
            </a:r>
            <a:endParaRPr lang="en-US" sz="1800" kern="1200" dirty="0">
              <a:solidFill>
                <a:prstClr val="black"/>
              </a:solidFill>
              <a:latin typeface="微软雅黑" panose="020B0503020204020204" charset="-122"/>
              <a:ea typeface="+mn-ea"/>
              <a:cs typeface="+mn-cs"/>
            </a:endParaRPr>
          </a:p>
        </p:txBody>
      </p:sp>
      <p:sp>
        <p:nvSpPr>
          <p:cNvPr id="29" name="Text 18"/>
          <p:cNvSpPr/>
          <p:nvPr/>
        </p:nvSpPr>
        <p:spPr>
          <a:xfrm>
            <a:off x="11688315" y="3131979"/>
            <a:ext cx="135788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.96</a:t>
            </a:r>
            <a:endParaRPr lang="en-US" sz="1800" kern="1200" dirty="0">
              <a:solidFill>
                <a:prstClr val="black"/>
              </a:solidFill>
              <a:latin typeface="微软雅黑" panose="020B0503020204020204" charset="-122"/>
              <a:ea typeface="+mn-ea"/>
              <a:cs typeface="+mn-cs"/>
            </a:endParaRPr>
          </a:p>
        </p:txBody>
      </p:sp>
      <p:sp>
        <p:nvSpPr>
          <p:cNvPr id="30" name="Text 19"/>
          <p:cNvSpPr/>
          <p:nvPr/>
        </p:nvSpPr>
        <p:spPr>
          <a:xfrm>
            <a:off x="13059915" y="3131979"/>
            <a:ext cx="135788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.96</a:t>
            </a:r>
            <a:endParaRPr lang="en-US" sz="1800" kern="1200" dirty="0">
              <a:solidFill>
                <a:prstClr val="black"/>
              </a:solidFill>
              <a:latin typeface="微软雅黑" panose="020B0503020204020204" charset="-122"/>
              <a:ea typeface="+mn-ea"/>
              <a:cs typeface="+mn-cs"/>
            </a:endParaRPr>
          </a:p>
        </p:txBody>
      </p:sp>
      <p:sp>
        <p:nvSpPr>
          <p:cNvPr id="31" name="Text 20"/>
          <p:cNvSpPr/>
          <p:nvPr/>
        </p:nvSpPr>
        <p:spPr>
          <a:xfrm>
            <a:off x="14431515" y="3131979"/>
            <a:ext cx="252374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.92 / .91</a:t>
            </a:r>
            <a:endParaRPr lang="en-US" sz="1800" kern="1200" dirty="0">
              <a:solidFill>
                <a:prstClr val="black"/>
              </a:solidFill>
              <a:latin typeface="微软雅黑" panose="020B0503020204020204" charset="-122"/>
              <a:ea typeface="+mn-ea"/>
              <a:cs typeface="+mn-cs"/>
            </a:endParaRPr>
          </a:p>
        </p:txBody>
      </p:sp>
      <p:sp>
        <p:nvSpPr>
          <p:cNvPr id="32" name="Text 21"/>
          <p:cNvSpPr/>
          <p:nvPr/>
        </p:nvSpPr>
        <p:spPr>
          <a:xfrm>
            <a:off x="9356595" y="3598323"/>
            <a:ext cx="231800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σ(Δq)/σ(Δe)</a:t>
            </a:r>
            <a:endParaRPr lang="en-US" sz="1800" kern="1200" dirty="0">
              <a:solidFill>
                <a:prstClr val="black"/>
              </a:solidFill>
              <a:latin typeface="微软雅黑" panose="020B0503020204020204" charset="-122"/>
              <a:ea typeface="+mn-ea"/>
              <a:cs typeface="+mn-cs"/>
            </a:endParaRPr>
          </a:p>
        </p:txBody>
      </p:sp>
      <p:sp>
        <p:nvSpPr>
          <p:cNvPr id="33" name="Text 22"/>
          <p:cNvSpPr/>
          <p:nvPr/>
        </p:nvSpPr>
        <p:spPr>
          <a:xfrm>
            <a:off x="11688315" y="3598323"/>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.97</a:t>
            </a:r>
            <a:endParaRPr lang="en-US" sz="1800" kern="1200" dirty="0">
              <a:solidFill>
                <a:prstClr val="black"/>
              </a:solidFill>
              <a:latin typeface="微软雅黑" panose="020B0503020204020204" charset="-122"/>
              <a:ea typeface="+mn-ea"/>
              <a:cs typeface="+mn-cs"/>
            </a:endParaRPr>
          </a:p>
        </p:txBody>
      </p:sp>
      <p:sp>
        <p:nvSpPr>
          <p:cNvPr id="34" name="Text 23"/>
          <p:cNvSpPr/>
          <p:nvPr/>
        </p:nvSpPr>
        <p:spPr>
          <a:xfrm>
            <a:off x="13059915" y="3598323"/>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1.01</a:t>
            </a:r>
            <a:endParaRPr lang="en-US" sz="1800" kern="1200" dirty="0">
              <a:solidFill>
                <a:prstClr val="black"/>
              </a:solidFill>
              <a:latin typeface="微软雅黑" panose="020B0503020204020204" charset="-122"/>
              <a:ea typeface="+mn-ea"/>
              <a:cs typeface="+mn-cs"/>
            </a:endParaRPr>
          </a:p>
        </p:txBody>
      </p:sp>
      <p:sp>
        <p:nvSpPr>
          <p:cNvPr id="35" name="Text 24"/>
          <p:cNvSpPr/>
          <p:nvPr/>
        </p:nvSpPr>
        <p:spPr>
          <a:xfrm>
            <a:off x="14431515" y="3598323"/>
            <a:ext cx="252374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.99 / .99</a:t>
            </a:r>
            <a:endParaRPr lang="en-US" sz="1800" kern="1200" dirty="0">
              <a:solidFill>
                <a:prstClr val="black"/>
              </a:solidFill>
              <a:latin typeface="微软雅黑" panose="020B0503020204020204" charset="-122"/>
              <a:ea typeface="+mn-ea"/>
              <a:cs typeface="+mn-cs"/>
            </a:endParaRPr>
          </a:p>
        </p:txBody>
      </p:sp>
      <p:sp>
        <p:nvSpPr>
          <p:cNvPr id="36" name="Text 25"/>
          <p:cNvSpPr/>
          <p:nvPr/>
        </p:nvSpPr>
        <p:spPr>
          <a:xfrm>
            <a:off x="9356595" y="4064667"/>
            <a:ext cx="231800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σ(Δe)/σ(Δgdp)</a:t>
            </a:r>
            <a:endParaRPr lang="en-US" sz="1800" kern="1200" dirty="0">
              <a:solidFill>
                <a:prstClr val="black"/>
              </a:solidFill>
              <a:latin typeface="微软雅黑" panose="020B0503020204020204" charset="-122"/>
              <a:ea typeface="+mn-ea"/>
              <a:cs typeface="+mn-cs"/>
            </a:endParaRPr>
          </a:p>
        </p:txBody>
      </p:sp>
      <p:sp>
        <p:nvSpPr>
          <p:cNvPr id="37" name="Text 26"/>
          <p:cNvSpPr/>
          <p:nvPr/>
        </p:nvSpPr>
        <p:spPr>
          <a:xfrm>
            <a:off x="11688315" y="4064667"/>
            <a:ext cx="135788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4.5</a:t>
            </a:r>
            <a:endParaRPr lang="en-US" sz="1800" kern="1200" dirty="0">
              <a:solidFill>
                <a:prstClr val="black"/>
              </a:solidFill>
              <a:latin typeface="微软雅黑" panose="020B0503020204020204" charset="-122"/>
              <a:ea typeface="+mn-ea"/>
              <a:cs typeface="+mn-cs"/>
            </a:endParaRPr>
          </a:p>
        </p:txBody>
      </p:sp>
      <p:sp>
        <p:nvSpPr>
          <p:cNvPr id="38" name="Text 27"/>
          <p:cNvSpPr/>
          <p:nvPr/>
        </p:nvSpPr>
        <p:spPr>
          <a:xfrm>
            <a:off x="13059915" y="4064667"/>
            <a:ext cx="135788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2.1</a:t>
            </a:r>
            <a:endParaRPr lang="en-US" sz="1800" kern="1200" dirty="0">
              <a:solidFill>
                <a:prstClr val="black"/>
              </a:solidFill>
              <a:latin typeface="微软雅黑" panose="020B0503020204020204" charset="-122"/>
              <a:ea typeface="+mn-ea"/>
              <a:cs typeface="+mn-cs"/>
            </a:endParaRPr>
          </a:p>
        </p:txBody>
      </p:sp>
      <p:sp>
        <p:nvSpPr>
          <p:cNvPr id="39" name="Text 28"/>
          <p:cNvSpPr/>
          <p:nvPr/>
        </p:nvSpPr>
        <p:spPr>
          <a:xfrm>
            <a:off x="14431515" y="4064667"/>
            <a:ext cx="2523744" cy="466344"/>
          </a:xfrm>
          <a:prstGeom prst="rect">
            <a:avLst/>
          </a:prstGeom>
          <a:solidFill>
            <a:srgbClr val="F6F1EC"/>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5.3 / 3.6</a:t>
            </a:r>
            <a:endParaRPr lang="en-US" sz="1800" kern="1200" dirty="0">
              <a:solidFill>
                <a:prstClr val="black"/>
              </a:solidFill>
              <a:latin typeface="微软雅黑" panose="020B0503020204020204" charset="-122"/>
              <a:ea typeface="+mn-ea"/>
              <a:cs typeface="+mn-cs"/>
            </a:endParaRPr>
          </a:p>
        </p:txBody>
      </p:sp>
      <p:sp>
        <p:nvSpPr>
          <p:cNvPr id="40" name="Text 29"/>
          <p:cNvSpPr/>
          <p:nvPr/>
        </p:nvSpPr>
        <p:spPr>
          <a:xfrm>
            <a:off x="9356595" y="4531011"/>
            <a:ext cx="231800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σ(Δnx)/σ(Δq)</a:t>
            </a:r>
            <a:endParaRPr lang="en-US" sz="1800" kern="1200" dirty="0">
              <a:solidFill>
                <a:prstClr val="black"/>
              </a:solidFill>
              <a:latin typeface="微软雅黑" panose="020B0503020204020204" charset="-122"/>
              <a:ea typeface="+mn-ea"/>
              <a:cs typeface="+mn-cs"/>
            </a:endParaRPr>
          </a:p>
        </p:txBody>
      </p:sp>
      <p:sp>
        <p:nvSpPr>
          <p:cNvPr id="41" name="Text 30"/>
          <p:cNvSpPr/>
          <p:nvPr/>
        </p:nvSpPr>
        <p:spPr>
          <a:xfrm>
            <a:off x="11688315" y="4531011"/>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.06</a:t>
            </a:r>
            <a:endParaRPr lang="en-US" sz="1800" kern="1200" dirty="0">
              <a:solidFill>
                <a:prstClr val="black"/>
              </a:solidFill>
              <a:latin typeface="微软雅黑" panose="020B0503020204020204" charset="-122"/>
              <a:ea typeface="+mn-ea"/>
              <a:cs typeface="+mn-cs"/>
            </a:endParaRPr>
          </a:p>
        </p:txBody>
      </p:sp>
      <p:sp>
        <p:nvSpPr>
          <p:cNvPr id="42" name="Text 31"/>
          <p:cNvSpPr/>
          <p:nvPr/>
        </p:nvSpPr>
        <p:spPr>
          <a:xfrm>
            <a:off x="13059915" y="4531011"/>
            <a:ext cx="135788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.26</a:t>
            </a:r>
            <a:endParaRPr lang="en-US" sz="1800" kern="1200" dirty="0">
              <a:solidFill>
                <a:prstClr val="black"/>
              </a:solidFill>
              <a:latin typeface="微软雅黑" panose="020B0503020204020204" charset="-122"/>
              <a:ea typeface="+mn-ea"/>
              <a:cs typeface="+mn-cs"/>
            </a:endParaRPr>
          </a:p>
        </p:txBody>
      </p:sp>
      <p:sp>
        <p:nvSpPr>
          <p:cNvPr id="43" name="Text 32"/>
          <p:cNvSpPr/>
          <p:nvPr/>
        </p:nvSpPr>
        <p:spPr>
          <a:xfrm>
            <a:off x="14431515" y="4531011"/>
            <a:ext cx="2523744" cy="466344"/>
          </a:xfrm>
          <a:prstGeom prst="rect">
            <a:avLst/>
          </a:prstGeom>
          <a:solidFill>
            <a:srgbClr val="FBF8F5"/>
          </a:solidFill>
          <a:ln w="6350">
            <a:solidFill>
              <a:srgbClr val="FFFFFF"/>
            </a:solidFill>
          </a:ln>
        </p:spPr>
        <p:txBody>
          <a:bodyPr wrap="square" lIns="477" tIns="477" rIns="477" bIns="477" rtlCol="0" anchor="ctr">
            <a:normAutofit/>
          </a:bodyPr>
          <a:lstStyle/>
          <a:p>
            <a:pPr algn="ctr" defTabSz="1371600">
              <a:buClrTx/>
            </a:pPr>
            <a:r>
              <a:rPr lang="en-US" sz="1800" kern="1200" dirty="0">
                <a:solidFill>
                  <a:srgbClr val="2D2724"/>
                </a:solidFill>
                <a:latin typeface="微软雅黑" panose="020B0503020204020204" charset="-122"/>
                <a:ea typeface="微软雅黑" panose="020B0503020204020204" charset="-122"/>
                <a:cs typeface="微软雅黑" panose="020B0503020204020204" pitchFamily="34" charset="-120"/>
              </a:rPr>
              <a:t>.15 / .28</a:t>
            </a:r>
            <a:endParaRPr lang="en-US" sz="1800" kern="1200" dirty="0">
              <a:solidFill>
                <a:prstClr val="black"/>
              </a:solidFill>
              <a:latin typeface="微软雅黑" panose="020B0503020204020204" charset="-122"/>
              <a:ea typeface="+mn-ea"/>
              <a:cs typeface="+mn-cs"/>
            </a:endParaRPr>
          </a:p>
        </p:txBody>
      </p:sp>
      <p:sp>
        <p:nvSpPr>
          <p:cNvPr id="45" name="Text 33"/>
          <p:cNvSpPr/>
          <p:nvPr/>
        </p:nvSpPr>
        <p:spPr>
          <a:xfrm>
            <a:off x="525063" y="7840179"/>
            <a:ext cx="7955280" cy="1028700"/>
          </a:xfrm>
          <a:prstGeom prst="rect">
            <a:avLst/>
          </a:prstGeom>
          <a:noFill/>
        </p:spPr>
        <p:txBody>
          <a:bodyPr wrap="square" lIns="762" tIns="762" rIns="762" bIns="762" rtlCol="0" anchor="t">
            <a:noAutofit/>
          </a:bodyPr>
          <a:lstStyle/>
          <a:p>
            <a:pPr defTabSz="1371600">
              <a:buClrTx/>
            </a:pPr>
            <a:r>
              <a:rPr lang="en-US" sz="2400" b="1" kern="1200" dirty="0" err="1">
                <a:solidFill>
                  <a:srgbClr val="5A4034"/>
                </a:solidFill>
                <a:latin typeface="宋体" panose="02010600030101010101" pitchFamily="2" charset="-122"/>
                <a:ea typeface="宋体" panose="02010600030101010101" pitchFamily="2" charset="-122"/>
                <a:cs typeface="微软雅黑" panose="020B0503020204020204" pitchFamily="34" charset="-120"/>
              </a:rPr>
              <a:t>解释：提高g会加强汇率对本国产出与净出口的传导；但若g</a:t>
            </a:r>
            <a:r>
              <a:rPr lang="en-US" sz="2400" b="1" kern="1200" dirty="0">
                <a:solidFill>
                  <a:srgbClr val="5A4034"/>
                </a:solidFill>
                <a:latin typeface="宋体" panose="02010600030101010101" pitchFamily="2" charset="-122"/>
                <a:ea typeface="宋体" panose="02010600030101010101" pitchFamily="2" charset="-122"/>
                <a:cs typeface="微软雅黑" panose="020B0503020204020204" pitchFamily="34" charset="-120"/>
              </a:rPr>
              <a:t>*</a:t>
            </a:r>
            <a:r>
              <a:rPr lang="en-US" sz="2400" b="1" kern="1200" dirty="0" err="1">
                <a:solidFill>
                  <a:srgbClr val="5A4034"/>
                </a:solidFill>
                <a:latin typeface="宋体" panose="02010600030101010101" pitchFamily="2" charset="-122"/>
                <a:ea typeface="宋体" panose="02010600030101010101" pitchFamily="2" charset="-122"/>
                <a:cs typeface="微软雅黑" panose="020B0503020204020204" pitchFamily="34" charset="-120"/>
              </a:rPr>
              <a:t>同时下降，名义汇率对相对价格的总体影响保持相近，因此PPP</a:t>
            </a:r>
            <a:r>
              <a:rPr lang="en-US" sz="2400" b="1" kern="1200" dirty="0">
                <a:solidFill>
                  <a:srgbClr val="5A4034"/>
                </a:solidFill>
                <a:latin typeface="宋体" panose="02010600030101010101" pitchFamily="2" charset="-122"/>
                <a:ea typeface="宋体" panose="02010600030101010101" pitchFamily="2" charset="-122"/>
                <a:cs typeface="微软雅黑" panose="020B0503020204020204" pitchFamily="34" charset="-120"/>
              </a:rPr>
              <a:t> </a:t>
            </a:r>
            <a:r>
              <a:rPr lang="en-US" sz="2400" b="1" kern="1200" dirty="0" err="1">
                <a:solidFill>
                  <a:srgbClr val="5A4034"/>
                </a:solidFill>
                <a:latin typeface="宋体" panose="02010600030101010101" pitchFamily="2" charset="-122"/>
                <a:ea typeface="宋体" panose="02010600030101010101" pitchFamily="2" charset="-122"/>
                <a:cs typeface="微软雅黑" panose="020B0503020204020204" pitchFamily="34" charset="-120"/>
              </a:rPr>
              <a:t>comovement仍稳健</a:t>
            </a:r>
            <a:r>
              <a:rPr lang="en-US" sz="2400" b="1" kern="1200" dirty="0">
                <a:solidFill>
                  <a:srgbClr val="5A4034"/>
                </a:solidFill>
                <a:latin typeface="宋体" panose="02010600030101010101" pitchFamily="2" charset="-122"/>
                <a:ea typeface="宋体" panose="02010600030101010101" pitchFamily="2" charset="-122"/>
                <a:cs typeface="微软雅黑" panose="020B0503020204020204" pitchFamily="34" charset="-120"/>
              </a:rPr>
              <a:t>。</a:t>
            </a:r>
            <a:endParaRPr lang="en-US" sz="2400" b="1" kern="1200" dirty="0">
              <a:solidFill>
                <a:prstClr val="black"/>
              </a:solidFill>
              <a:latin typeface="宋体" panose="02010600030101010101" pitchFamily="2" charset="-122"/>
              <a:ea typeface="宋体" panose="02010600030101010101" pitchFamily="2" charset="-122"/>
              <a:cs typeface="+mn-cs"/>
            </a:endParaRPr>
          </a:p>
        </p:txBody>
      </p:sp>
      <p:pic>
        <p:nvPicPr>
          <p:cNvPr id="47" name="图片 46"/>
          <p:cNvPicPr>
            <a:picLocks noChangeAspect="1"/>
          </p:cNvPicPr>
          <p:nvPr/>
        </p:nvPicPr>
        <p:blipFill>
          <a:blip r:embed="rId3"/>
          <a:stretch>
            <a:fillRect/>
          </a:stretch>
        </p:blipFill>
        <p:spPr>
          <a:xfrm>
            <a:off x="9356595" y="5204544"/>
            <a:ext cx="7423353" cy="454893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104266"/>
            <a:ext cx="18288000" cy="8440421"/>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txBody>
            <a:bodyPr/>
            <a:lstStyle/>
            <a:p>
              <a:pPr defTabSz="9144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4" name="TextBox 4"/>
            <p:cNvSpPr txBox="1"/>
            <p:nvPr/>
          </p:nvSpPr>
          <p:spPr>
            <a:xfrm>
              <a:off x="0" y="-38100"/>
              <a:ext cx="4816593" cy="2356627"/>
            </a:xfrm>
            <a:prstGeom prst="rect">
              <a:avLst/>
            </a:prstGeom>
          </p:spPr>
          <p:txBody>
            <a:bodyPr lIns="50801" tIns="50801" rIns="50801" bIns="50801" rtlCol="0" anchor="ctr"/>
            <a:lstStyle/>
            <a:p>
              <a:pPr algn="ctr" defTabSz="9144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5" name="Freeform 5"/>
          <p:cNvSpPr/>
          <p:nvPr/>
        </p:nvSpPr>
        <p:spPr>
          <a:xfrm>
            <a:off x="287920"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txBody>
          <a:bodyPr/>
          <a:lstStyle/>
          <a:p>
            <a:pPr defTabSz="9144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8" name="TextBox 8"/>
            <p:cNvSpPr txBox="1"/>
            <p:nvPr/>
          </p:nvSpPr>
          <p:spPr>
            <a:xfrm>
              <a:off x="0" y="-38100"/>
              <a:ext cx="4816593" cy="75730"/>
            </a:xfrm>
            <a:prstGeom prst="rect">
              <a:avLst/>
            </a:prstGeom>
          </p:spPr>
          <p:txBody>
            <a:bodyPr lIns="50801" tIns="50801" rIns="50801" bIns="50801" rtlCol="0" anchor="ctr"/>
            <a:lstStyle/>
            <a:p>
              <a:pPr algn="ctr" defTabSz="9144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txBody>
            <a:bodyPr/>
            <a:lstStyle/>
            <a:p>
              <a:pPr defTabSz="914400">
                <a:buClrTx/>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
          <p:nvSpPr>
            <p:cNvPr id="11" name="TextBox 11"/>
            <p:cNvSpPr txBox="1"/>
            <p:nvPr/>
          </p:nvSpPr>
          <p:spPr>
            <a:xfrm>
              <a:off x="0" y="-38100"/>
              <a:ext cx="4816593" cy="75730"/>
            </a:xfrm>
            <a:prstGeom prst="rect">
              <a:avLst/>
            </a:prstGeom>
          </p:spPr>
          <p:txBody>
            <a:bodyPr lIns="50801" tIns="50801" rIns="50801" bIns="50801" rtlCol="0" anchor="ctr"/>
            <a:lstStyle/>
            <a:p>
              <a:pPr algn="ctr" defTabSz="914400">
                <a:lnSpc>
                  <a:spcPts val="2660"/>
                </a:lnSpc>
                <a:buClrTx/>
              </a:pPr>
              <a:endParaRPr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sp>
        <p:nvSpPr>
          <p:cNvPr id="12" name="Text 1"/>
          <p:cNvSpPr/>
          <p:nvPr/>
        </p:nvSpPr>
        <p:spPr>
          <a:xfrm>
            <a:off x="401508" y="304952"/>
            <a:ext cx="14401800" cy="576072"/>
          </a:xfrm>
          <a:prstGeom prst="rect">
            <a:avLst/>
          </a:prstGeom>
          <a:noFill/>
        </p:spPr>
        <p:txBody>
          <a:bodyPr wrap="square" lIns="0" tIns="0" rIns="0" bIns="0" rtlCol="0" anchor="ctr"/>
          <a:lstStyle/>
          <a:p>
            <a:pPr defTabSz="1371600">
              <a:buClrTx/>
            </a:pPr>
            <a:r>
              <a:rPr lang="en-US" sz="3750" b="1" kern="1200" dirty="0">
                <a:solidFill>
                  <a:srgbClr val="5A4034"/>
                </a:solidFill>
                <a:latin typeface="微软雅黑" panose="020B0503020204020204" charset="-122"/>
                <a:ea typeface="微软雅黑" panose="020B0503020204020204" charset="-122"/>
                <a:cs typeface="微软雅黑" panose="020B0503020204020204" pitchFamily="34" charset="-120"/>
              </a:rPr>
              <a:t>5.3 结论：汇率作为资产价格的重新定义</a:t>
            </a:r>
            <a:endParaRPr lang="en-US" sz="3750" kern="1200" dirty="0">
              <a:solidFill>
                <a:prstClr val="black"/>
              </a:solidFill>
              <a:latin typeface="Calibri" panose="020F0502020204030204"/>
              <a:ea typeface="+mn-ea"/>
              <a:cs typeface="+mn-cs"/>
            </a:endParaRPr>
          </a:p>
        </p:txBody>
      </p:sp>
      <p:sp>
        <p:nvSpPr>
          <p:cNvPr id="13" name="Shape 2"/>
          <p:cNvSpPr/>
          <p:nvPr/>
        </p:nvSpPr>
        <p:spPr>
          <a:xfrm>
            <a:off x="415224" y="1031900"/>
            <a:ext cx="2057400" cy="0"/>
          </a:xfrm>
          <a:prstGeom prst="line">
            <a:avLst/>
          </a:prstGeom>
          <a:noFill/>
          <a:ln w="25400">
            <a:solidFill>
              <a:srgbClr val="A78C79"/>
            </a:solidFill>
            <a:prstDash val="solid"/>
          </a:ln>
        </p:spPr>
      </p:sp>
      <p:sp>
        <p:nvSpPr>
          <p:cNvPr id="14" name="Text 3"/>
          <p:cNvSpPr/>
          <p:nvPr/>
        </p:nvSpPr>
        <p:spPr>
          <a:xfrm>
            <a:off x="2678364" y="908456"/>
            <a:ext cx="13030200" cy="342900"/>
          </a:xfrm>
          <a:prstGeom prst="rect">
            <a:avLst/>
          </a:prstGeom>
          <a:noFill/>
        </p:spPr>
        <p:txBody>
          <a:bodyPr wrap="square" lIns="0" tIns="0" rIns="0" bIns="0" rtlCol="0" anchor="ctr"/>
          <a:lstStyle/>
          <a:p>
            <a:pPr defTabSz="1371600">
              <a:buClrTx/>
            </a:pPr>
            <a:endParaRPr lang="en-US" sz="1575" kern="1200" dirty="0">
              <a:solidFill>
                <a:prstClr val="black"/>
              </a:solidFill>
              <a:latin typeface="Calibri" panose="020F0502020204030204"/>
              <a:ea typeface="+mn-ea"/>
              <a:cs typeface="+mn-cs"/>
            </a:endParaRPr>
          </a:p>
        </p:txBody>
      </p:sp>
      <p:sp>
        <p:nvSpPr>
          <p:cNvPr id="15" name="Text 4"/>
          <p:cNvSpPr/>
          <p:nvPr/>
        </p:nvSpPr>
        <p:spPr>
          <a:xfrm>
            <a:off x="870834" y="1183664"/>
            <a:ext cx="4891377" cy="384048"/>
          </a:xfrm>
          <a:prstGeom prst="rect">
            <a:avLst/>
          </a:prstGeom>
          <a:solidFill>
            <a:srgbClr val="A78C79"/>
          </a:solidFill>
        </p:spPr>
        <p:txBody>
          <a:bodyPr wrap="square" lIns="762" tIns="762" rIns="762" bIns="762" rtlCol="0" anchor="ctr">
            <a:noAutofit/>
          </a:bodyPr>
          <a:lstStyle/>
          <a:p>
            <a:pPr algn="ctr" defTabSz="1371600">
              <a:buClrTx/>
            </a:pPr>
            <a:r>
              <a:rPr lang="zh-CN" altLang="en-US" sz="2100" b="1" kern="1200" dirty="0">
                <a:solidFill>
                  <a:srgbClr val="FFFFFF"/>
                </a:solidFill>
                <a:latin typeface="Arial" panose="020B0604020202020204" pitchFamily="34" charset="0"/>
                <a:ea typeface="Arial" panose="020B0604020202020204" pitchFamily="34" charset="-122"/>
                <a:cs typeface="Arial" panose="020B0604020202020204" pitchFamily="34" charset="-120"/>
              </a:rPr>
              <a:t>定量结果把理论机制落到数据上</a:t>
            </a:r>
            <a:endParaRPr lang="en-US" sz="2100" kern="1200" dirty="0">
              <a:solidFill>
                <a:prstClr val="black"/>
              </a:solidFill>
              <a:latin typeface="Calibri" panose="020F0502020204030204"/>
              <a:ea typeface="+mn-ea"/>
              <a:cs typeface="+mn-cs"/>
            </a:endParaRPr>
          </a:p>
        </p:txBody>
      </p:sp>
      <p:sp>
        <p:nvSpPr>
          <p:cNvPr id="16" name="Text 5"/>
          <p:cNvSpPr/>
          <p:nvPr/>
        </p:nvSpPr>
        <p:spPr>
          <a:xfrm>
            <a:off x="870834" y="1931993"/>
            <a:ext cx="8023860" cy="891540"/>
          </a:xfrm>
          <a:prstGeom prst="rect">
            <a:avLst/>
          </a:prstGeom>
          <a:solidFill>
            <a:srgbClr val="FBF8F5">
              <a:alpha val="95000"/>
            </a:srgbClr>
          </a:solidFill>
          <a:ln w="10160">
            <a:solidFill>
              <a:srgbClr val="D9CEC5"/>
            </a:solidFill>
          </a:ln>
        </p:spPr>
        <p:txBody>
          <a:bodyPr wrap="square" lIns="1524" tIns="1524" rIns="1524" bIns="1524" rtlCol="0" anchor="ctr">
            <a:normAutofit/>
          </a:bodyPr>
          <a:lstStyle/>
          <a:p>
            <a:pPr algn="ctr" defTabSz="1371600">
              <a:buClrTx/>
            </a:pPr>
            <a:endParaRPr lang="en-US" sz="3300" kern="1200" dirty="0">
              <a:solidFill>
                <a:prstClr val="black"/>
              </a:solidFill>
              <a:latin typeface="Times New Roman" panose="02020603050405020304" pitchFamily="18" charset="0"/>
              <a:ea typeface="+mn-ea"/>
              <a:cs typeface="Times New Roman" panose="02020603050405020304" pitchFamily="18" charset="0"/>
            </a:endParaRPr>
          </a:p>
        </p:txBody>
      </p:sp>
      <p:sp>
        <p:nvSpPr>
          <p:cNvPr id="17" name="Text 6"/>
          <p:cNvSpPr/>
          <p:nvPr/>
        </p:nvSpPr>
        <p:spPr>
          <a:xfrm>
            <a:off x="887996" y="3187815"/>
            <a:ext cx="16177862" cy="544461"/>
          </a:xfrm>
          <a:prstGeom prst="rect">
            <a:avLst/>
          </a:prstGeom>
          <a:noFill/>
        </p:spPr>
        <p:txBody>
          <a:bodyPr wrap="square" lIns="762" tIns="762" rIns="762" bIns="762" rtlCol="0" anchor="t">
            <a:noAutofit/>
          </a:bodyPr>
          <a:lstStyle/>
          <a:p>
            <a:pPr defTabSz="1371600">
              <a:buClrTx/>
            </a:pPr>
            <a:r>
              <a:rPr lang="en-US" sz="2400" kern="1200" dirty="0">
                <a:solidFill>
                  <a:srgbClr val="2D2724"/>
                </a:solidFill>
                <a:latin typeface="微软雅黑" panose="020B0503020204020204" charset="-122"/>
                <a:ea typeface="微软雅黑" panose="020B0503020204020204" charset="-122"/>
                <a:cs typeface="微软雅黑" panose="020B0503020204020204" pitchFamily="34" charset="-120"/>
              </a:rPr>
              <a:t>当金融冲击高度持久（ρ≈1）时，资产价格乘数 β/(1−βρ) 很大：汇率会把未来很多期的预期变化一次性资本化到今天。</a:t>
            </a:r>
            <a:endParaRPr lang="en-US" sz="2400" kern="1200" dirty="0">
              <a:solidFill>
                <a:prstClr val="black"/>
              </a:solidFill>
              <a:latin typeface="Calibri" panose="020F0502020204030204"/>
              <a:ea typeface="+mn-ea"/>
              <a:cs typeface="+mn-cs"/>
            </a:endParaRPr>
          </a:p>
        </p:txBody>
      </p:sp>
      <p:sp>
        <p:nvSpPr>
          <p:cNvPr id="18" name="Text 7"/>
          <p:cNvSpPr/>
          <p:nvPr/>
        </p:nvSpPr>
        <p:spPr>
          <a:xfrm>
            <a:off x="870835" y="4339795"/>
            <a:ext cx="4042328" cy="800549"/>
          </a:xfrm>
          <a:prstGeom prst="rect">
            <a:avLst/>
          </a:prstGeom>
          <a:solidFill>
            <a:srgbClr val="A78C79"/>
          </a:solidFill>
          <a:ln>
            <a:solidFill>
              <a:srgbClr val="A78C79"/>
            </a:solidFill>
          </a:ln>
        </p:spPr>
        <p:txBody>
          <a:bodyPr wrap="square" lIns="953" tIns="953" rIns="953" bIns="953" rtlCol="0" anchor="ctr">
            <a:normAutofit/>
          </a:bodyPr>
          <a:lstStyle/>
          <a:p>
            <a:pPr algn="ctr" defTabSz="1371600">
              <a:buClrTx/>
            </a:pPr>
            <a:r>
              <a:rPr lang="en-US" sz="2400" b="1" kern="1200" dirty="0">
                <a:solidFill>
                  <a:srgbClr val="FFFFFF"/>
                </a:solidFill>
                <a:latin typeface="+mn-lt"/>
                <a:ea typeface="+mn-ea"/>
                <a:cs typeface="+mn-cs"/>
              </a:rPr>
              <a:t>资产需求冲击 ψₜ</a:t>
            </a:r>
            <a:endParaRPr lang="en-US" sz="2400" kern="1200" dirty="0">
              <a:solidFill>
                <a:prstClr val="black"/>
              </a:solidFill>
              <a:latin typeface="+mn-lt"/>
              <a:ea typeface="+mn-ea"/>
              <a:cs typeface="+mn-cs"/>
            </a:endParaRPr>
          </a:p>
        </p:txBody>
      </p:sp>
      <p:sp>
        <p:nvSpPr>
          <p:cNvPr id="19" name="Text 8"/>
          <p:cNvSpPr/>
          <p:nvPr/>
        </p:nvSpPr>
        <p:spPr>
          <a:xfrm>
            <a:off x="870835" y="5066744"/>
            <a:ext cx="4042328" cy="1636677"/>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algn="ctr" defTabSz="1371600">
              <a:buClrTx/>
            </a:pPr>
            <a:r>
              <a:rPr lang="en-US" sz="2400" kern="1200" dirty="0">
                <a:solidFill>
                  <a:srgbClr val="2D2724"/>
                </a:solidFill>
                <a:latin typeface="+mn-ea"/>
                <a:ea typeface="+mn-ea"/>
                <a:cs typeface="+mn-cs"/>
              </a:rPr>
              <a:t>噪声交易者/组合偏好变化：更想持有外币资产</a:t>
            </a:r>
            <a:endParaRPr lang="en-US" sz="2400" kern="1200" dirty="0">
              <a:solidFill>
                <a:prstClr val="black"/>
              </a:solidFill>
              <a:latin typeface="+mn-ea"/>
              <a:ea typeface="+mn-ea"/>
              <a:cs typeface="+mn-cs"/>
            </a:endParaRPr>
          </a:p>
        </p:txBody>
      </p:sp>
      <p:sp>
        <p:nvSpPr>
          <p:cNvPr id="20" name="Text 9"/>
          <p:cNvSpPr/>
          <p:nvPr/>
        </p:nvSpPr>
        <p:spPr>
          <a:xfrm>
            <a:off x="4515863" y="4476955"/>
            <a:ext cx="376395" cy="498119"/>
          </a:xfrm>
          <a:prstGeom prst="rect">
            <a:avLst/>
          </a:prstGeom>
          <a:noFill/>
        </p:spPr>
        <p:txBody>
          <a:bodyPr wrap="square" lIns="0" tIns="0" rIns="0" bIns="0" rtlCol="0" anchor="ctr"/>
          <a:lstStyle/>
          <a:p>
            <a:pPr algn="ctr" defTabSz="1371600">
              <a:buClrTx/>
            </a:pPr>
            <a:r>
              <a:rPr lang="en-US" sz="2400" b="1" kern="1200" dirty="0">
                <a:solidFill>
                  <a:srgbClr val="A78C79"/>
                </a:solidFill>
                <a:latin typeface="+mn-lt"/>
                <a:ea typeface="+mn-ea"/>
                <a:cs typeface="+mn-cs"/>
              </a:rPr>
              <a:t>→</a:t>
            </a:r>
            <a:endParaRPr lang="en-US" sz="2400" kern="1200" dirty="0">
              <a:solidFill>
                <a:prstClr val="black"/>
              </a:solidFill>
              <a:latin typeface="+mn-lt"/>
              <a:ea typeface="+mn-ea"/>
              <a:cs typeface="+mn-cs"/>
            </a:endParaRPr>
          </a:p>
        </p:txBody>
      </p:sp>
      <p:sp>
        <p:nvSpPr>
          <p:cNvPr id="21" name="Text 10"/>
          <p:cNvSpPr/>
          <p:nvPr/>
        </p:nvSpPr>
        <p:spPr>
          <a:xfrm>
            <a:off x="5137708" y="4303270"/>
            <a:ext cx="4042328" cy="800549"/>
          </a:xfrm>
          <a:prstGeom prst="rect">
            <a:avLst/>
          </a:prstGeom>
          <a:solidFill>
            <a:srgbClr val="EFE7E0"/>
          </a:solidFill>
          <a:ln>
            <a:solidFill>
              <a:srgbClr val="EFE7E0"/>
            </a:solidFill>
          </a:ln>
        </p:spPr>
        <p:txBody>
          <a:bodyPr wrap="square" lIns="953" tIns="953" rIns="953" bIns="953" rtlCol="0" anchor="ctr">
            <a:normAutofit/>
          </a:bodyPr>
          <a:lstStyle/>
          <a:p>
            <a:pPr algn="ctr" defTabSz="1371600">
              <a:buClrTx/>
            </a:pPr>
            <a:r>
              <a:rPr lang="en-US" sz="2400" b="1" kern="1200" dirty="0">
                <a:solidFill>
                  <a:srgbClr val="5A4034"/>
                </a:solidFill>
                <a:latin typeface="+mn-lt"/>
                <a:ea typeface="+mn-ea"/>
                <a:cs typeface="+mn-cs"/>
              </a:rPr>
              <a:t>UIP 风险溢价</a:t>
            </a:r>
            <a:endParaRPr lang="en-US" sz="2400" kern="1200" dirty="0">
              <a:solidFill>
                <a:prstClr val="black"/>
              </a:solidFill>
              <a:latin typeface="+mn-lt"/>
              <a:ea typeface="+mn-ea"/>
              <a:cs typeface="+mn-cs"/>
            </a:endParaRPr>
          </a:p>
        </p:txBody>
      </p:sp>
      <p:sp>
        <p:nvSpPr>
          <p:cNvPr id="22" name="Text 11"/>
          <p:cNvSpPr/>
          <p:nvPr/>
        </p:nvSpPr>
        <p:spPr>
          <a:xfrm>
            <a:off x="5137708" y="5030219"/>
            <a:ext cx="4042328" cy="1636677"/>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algn="ctr" defTabSz="1371600">
              <a:buClrTx/>
            </a:pPr>
            <a:r>
              <a:rPr lang="en-US" sz="2400" kern="1200" dirty="0">
                <a:solidFill>
                  <a:srgbClr val="2D2724"/>
                </a:solidFill>
                <a:latin typeface="+mn-lt"/>
                <a:ea typeface="+mn-ea"/>
                <a:cs typeface="+mn-cs"/>
              </a:rPr>
              <a:t>风险厌恶中介要求补偿，UIP 出现均衡偏离</a:t>
            </a:r>
            <a:endParaRPr lang="en-US" sz="2400" kern="1200" dirty="0">
              <a:solidFill>
                <a:prstClr val="black"/>
              </a:solidFill>
              <a:latin typeface="+mn-lt"/>
              <a:ea typeface="+mn-ea"/>
              <a:cs typeface="+mn-cs"/>
            </a:endParaRPr>
          </a:p>
        </p:txBody>
      </p:sp>
      <p:sp>
        <p:nvSpPr>
          <p:cNvPr id="23" name="Text 12"/>
          <p:cNvSpPr/>
          <p:nvPr/>
        </p:nvSpPr>
        <p:spPr>
          <a:xfrm>
            <a:off x="8782736" y="4440430"/>
            <a:ext cx="376395" cy="498119"/>
          </a:xfrm>
          <a:prstGeom prst="rect">
            <a:avLst/>
          </a:prstGeom>
          <a:noFill/>
        </p:spPr>
        <p:txBody>
          <a:bodyPr wrap="square" lIns="0" tIns="0" rIns="0" bIns="0" rtlCol="0" anchor="ctr"/>
          <a:lstStyle/>
          <a:p>
            <a:pPr algn="ctr" defTabSz="1371600">
              <a:buClrTx/>
            </a:pPr>
            <a:endParaRPr lang="en-US" sz="2400" kern="1200" dirty="0">
              <a:solidFill>
                <a:prstClr val="black"/>
              </a:solidFill>
              <a:latin typeface="+mn-lt"/>
              <a:ea typeface="+mn-ea"/>
              <a:cs typeface="+mn-cs"/>
            </a:endParaRPr>
          </a:p>
        </p:txBody>
      </p:sp>
      <p:sp>
        <p:nvSpPr>
          <p:cNvPr id="24" name="Text 13"/>
          <p:cNvSpPr/>
          <p:nvPr/>
        </p:nvSpPr>
        <p:spPr>
          <a:xfrm>
            <a:off x="9404581" y="4314947"/>
            <a:ext cx="4042328" cy="800549"/>
          </a:xfrm>
          <a:prstGeom prst="rect">
            <a:avLst/>
          </a:prstGeom>
          <a:solidFill>
            <a:srgbClr val="EFE7E0"/>
          </a:solidFill>
          <a:ln>
            <a:solidFill>
              <a:srgbClr val="EFE7E0"/>
            </a:solidFill>
          </a:ln>
        </p:spPr>
        <p:txBody>
          <a:bodyPr wrap="square" lIns="953" tIns="953" rIns="953" bIns="953" rtlCol="0" anchor="ctr">
            <a:normAutofit/>
          </a:bodyPr>
          <a:lstStyle/>
          <a:p>
            <a:pPr algn="ctr" defTabSz="1371600">
              <a:buClrTx/>
            </a:pPr>
            <a:r>
              <a:rPr lang="en-US" sz="2400" b="1" kern="1200" dirty="0">
                <a:solidFill>
                  <a:srgbClr val="5A4034"/>
                </a:solidFill>
                <a:latin typeface="+mn-lt"/>
                <a:ea typeface="+mn-ea"/>
                <a:cs typeface="+mn-cs"/>
              </a:rPr>
              <a:t>汇率跳动</a:t>
            </a:r>
            <a:endParaRPr lang="en-US" sz="2400" kern="1200" dirty="0">
              <a:solidFill>
                <a:prstClr val="black"/>
              </a:solidFill>
              <a:latin typeface="+mn-lt"/>
              <a:ea typeface="+mn-ea"/>
              <a:cs typeface="+mn-cs"/>
            </a:endParaRPr>
          </a:p>
        </p:txBody>
      </p:sp>
      <p:sp>
        <p:nvSpPr>
          <p:cNvPr id="25" name="Text 14"/>
          <p:cNvSpPr/>
          <p:nvPr/>
        </p:nvSpPr>
        <p:spPr>
          <a:xfrm>
            <a:off x="9404581" y="5041896"/>
            <a:ext cx="4042328" cy="1636677"/>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algn="ctr" defTabSz="1371600">
              <a:buClrTx/>
            </a:pPr>
            <a:r>
              <a:rPr lang="en-US" sz="2400" kern="1200" dirty="0">
                <a:solidFill>
                  <a:srgbClr val="2D2724"/>
                </a:solidFill>
                <a:latin typeface="+mn-lt"/>
                <a:ea typeface="+mn-ea"/>
                <a:cs typeface="+mn-cs"/>
              </a:rPr>
              <a:t>汇率像资产价格一样对持久冲击立即反应</a:t>
            </a:r>
            <a:endParaRPr lang="en-US" sz="2400" kern="1200" dirty="0">
              <a:solidFill>
                <a:prstClr val="black"/>
              </a:solidFill>
              <a:latin typeface="+mn-lt"/>
              <a:ea typeface="+mn-ea"/>
              <a:cs typeface="+mn-cs"/>
            </a:endParaRPr>
          </a:p>
        </p:txBody>
      </p:sp>
      <p:sp>
        <p:nvSpPr>
          <p:cNvPr id="26" name="Text 15"/>
          <p:cNvSpPr/>
          <p:nvPr/>
        </p:nvSpPr>
        <p:spPr>
          <a:xfrm>
            <a:off x="13049609" y="4452107"/>
            <a:ext cx="376395" cy="498119"/>
          </a:xfrm>
          <a:prstGeom prst="rect">
            <a:avLst/>
          </a:prstGeom>
          <a:noFill/>
        </p:spPr>
        <p:txBody>
          <a:bodyPr wrap="square" lIns="0" tIns="0" rIns="0" bIns="0" rtlCol="0" anchor="ctr"/>
          <a:lstStyle/>
          <a:p>
            <a:pPr algn="ctr" defTabSz="1371600">
              <a:buClrTx/>
            </a:pPr>
            <a:endParaRPr lang="en-US" sz="2400" kern="1200" dirty="0">
              <a:solidFill>
                <a:prstClr val="black"/>
              </a:solidFill>
              <a:latin typeface="+mn-lt"/>
              <a:ea typeface="+mn-ea"/>
              <a:cs typeface="+mn-cs"/>
            </a:endParaRPr>
          </a:p>
        </p:txBody>
      </p:sp>
      <p:sp>
        <p:nvSpPr>
          <p:cNvPr id="27" name="Text 16"/>
          <p:cNvSpPr/>
          <p:nvPr/>
        </p:nvSpPr>
        <p:spPr>
          <a:xfrm>
            <a:off x="13671454" y="4296296"/>
            <a:ext cx="4042328" cy="800549"/>
          </a:xfrm>
          <a:prstGeom prst="rect">
            <a:avLst/>
          </a:prstGeom>
          <a:solidFill>
            <a:srgbClr val="EFE7E0"/>
          </a:solidFill>
          <a:ln>
            <a:solidFill>
              <a:srgbClr val="EFE7E0"/>
            </a:solidFill>
          </a:ln>
        </p:spPr>
        <p:txBody>
          <a:bodyPr wrap="square" lIns="953" tIns="953" rIns="953" bIns="953" rtlCol="0" anchor="ctr">
            <a:normAutofit/>
          </a:bodyPr>
          <a:lstStyle/>
          <a:p>
            <a:pPr algn="ctr" defTabSz="1371600">
              <a:buClrTx/>
            </a:pPr>
            <a:r>
              <a:rPr lang="en-US" sz="2400" b="1" kern="1200" dirty="0">
                <a:solidFill>
                  <a:srgbClr val="5A4034"/>
                </a:solidFill>
                <a:latin typeface="+mn-lt"/>
                <a:ea typeface="+mn-ea"/>
                <a:cs typeface="+mn-cs"/>
              </a:rPr>
              <a:t>宏观弱响应</a:t>
            </a:r>
            <a:endParaRPr lang="en-US" sz="2400" kern="1200" dirty="0">
              <a:solidFill>
                <a:prstClr val="black"/>
              </a:solidFill>
              <a:latin typeface="+mn-lt"/>
              <a:ea typeface="+mn-ea"/>
              <a:cs typeface="+mn-cs"/>
            </a:endParaRPr>
          </a:p>
        </p:txBody>
      </p:sp>
      <p:sp>
        <p:nvSpPr>
          <p:cNvPr id="28" name="Text 17"/>
          <p:cNvSpPr/>
          <p:nvPr/>
        </p:nvSpPr>
        <p:spPr>
          <a:xfrm>
            <a:off x="13671454" y="5023245"/>
            <a:ext cx="4042328" cy="1636677"/>
          </a:xfrm>
          <a:prstGeom prst="rect">
            <a:avLst/>
          </a:prstGeom>
          <a:solidFill>
            <a:srgbClr val="FBF8F5">
              <a:alpha val="95000"/>
            </a:srgbClr>
          </a:solidFill>
          <a:ln>
            <a:solidFill>
              <a:srgbClr val="D9CEC5"/>
            </a:solidFill>
          </a:ln>
        </p:spPr>
        <p:txBody>
          <a:bodyPr wrap="square" lIns="1524" tIns="1524" rIns="1524" bIns="1524" rtlCol="0" anchor="ctr">
            <a:normAutofit/>
          </a:bodyPr>
          <a:lstStyle/>
          <a:p>
            <a:pPr algn="ctr" defTabSz="1371600">
              <a:buClrTx/>
            </a:pPr>
            <a:r>
              <a:rPr lang="en-US" sz="2400" kern="1200" dirty="0">
                <a:solidFill>
                  <a:srgbClr val="2D2724"/>
                </a:solidFill>
                <a:latin typeface="+mn-lt"/>
                <a:ea typeface="+mn-ea"/>
                <a:cs typeface="+mn-cs"/>
              </a:rPr>
              <a:t>home bias 与不完全传导稀释消费、产出和 CPI 变化</a:t>
            </a:r>
            <a:endParaRPr lang="en-US" sz="2400" kern="1200" dirty="0">
              <a:solidFill>
                <a:prstClr val="black"/>
              </a:solidFill>
              <a:latin typeface="+mn-lt"/>
              <a:ea typeface="+mn-ea"/>
              <a:cs typeface="+mn-cs"/>
            </a:endParaRPr>
          </a:p>
        </p:txBody>
      </p:sp>
      <p:sp>
        <p:nvSpPr>
          <p:cNvPr id="29" name="Text 18"/>
          <p:cNvSpPr/>
          <p:nvPr/>
        </p:nvSpPr>
        <p:spPr>
          <a:xfrm>
            <a:off x="887996" y="7327543"/>
            <a:ext cx="2123130" cy="588974"/>
          </a:xfrm>
          <a:prstGeom prst="rect">
            <a:avLst/>
          </a:prstGeom>
          <a:solidFill>
            <a:srgbClr val="A78C79"/>
          </a:solidFill>
        </p:spPr>
        <p:txBody>
          <a:bodyPr wrap="square" lIns="381" tIns="381" rIns="381" bIns="381" rtlCol="0" anchor="ctr"/>
          <a:lstStyle/>
          <a:p>
            <a:pPr algn="ctr" defTabSz="1371600">
              <a:buClrTx/>
            </a:pPr>
            <a:r>
              <a:rPr lang="en-US" sz="3000" b="1" kern="1200" dirty="0">
                <a:solidFill>
                  <a:srgbClr val="FFFFFF"/>
                </a:solidFill>
                <a:latin typeface="Calibri" panose="020F0502020204030204"/>
                <a:ea typeface="+mn-ea"/>
                <a:cs typeface="+mn-cs"/>
              </a:rPr>
              <a:t>一句话总结</a:t>
            </a:r>
            <a:endParaRPr lang="en-US" sz="3000" kern="1200" dirty="0">
              <a:solidFill>
                <a:prstClr val="black"/>
              </a:solidFill>
              <a:latin typeface="Calibri" panose="020F0502020204030204"/>
              <a:ea typeface="+mn-ea"/>
              <a:cs typeface="+mn-cs"/>
            </a:endParaRPr>
          </a:p>
        </p:txBody>
      </p:sp>
      <p:sp>
        <p:nvSpPr>
          <p:cNvPr id="30" name="Text 19"/>
          <p:cNvSpPr/>
          <p:nvPr/>
        </p:nvSpPr>
        <p:spPr>
          <a:xfrm>
            <a:off x="3557082" y="7149084"/>
            <a:ext cx="13304520" cy="1124712"/>
          </a:xfrm>
          <a:prstGeom prst="rect">
            <a:avLst/>
          </a:prstGeom>
          <a:noFill/>
        </p:spPr>
        <p:txBody>
          <a:bodyPr wrap="square" lIns="953" tIns="953" rIns="953" bIns="953" rtlCol="0" anchor="t">
            <a:normAutofit/>
          </a:bodyPr>
          <a:lstStyle/>
          <a:p>
            <a:pPr defTabSz="1371600">
              <a:buClrTx/>
            </a:pPr>
            <a:r>
              <a:rPr lang="en-US" sz="2400" b="1" kern="1200" dirty="0">
                <a:solidFill>
                  <a:srgbClr val="A78C79"/>
                </a:solidFill>
                <a:latin typeface="+mn-ea"/>
                <a:ea typeface="+mn-ea"/>
                <a:cs typeface="微软雅黑" panose="020B0503020204020204" pitchFamily="34" charset="-120"/>
              </a:rPr>
              <a:t>· </a:t>
            </a:r>
            <a:r>
              <a:rPr lang="en-US" sz="2400" kern="1200" dirty="0">
                <a:solidFill>
                  <a:srgbClr val="2D2724"/>
                </a:solidFill>
                <a:latin typeface="+mn-ea"/>
                <a:ea typeface="+mn-ea"/>
                <a:cs typeface="微软雅黑" panose="020B0503020204020204" pitchFamily="34" charset="-120"/>
              </a:rPr>
              <a:t>传统宏观冲击不是“不重要”，</a:t>
            </a:r>
            <a:r>
              <a:rPr lang="en-US" sz="2400" kern="1200" dirty="0" err="1">
                <a:solidFill>
                  <a:srgbClr val="2D2724"/>
                </a:solidFill>
                <a:latin typeface="+mn-ea"/>
                <a:ea typeface="+mn-ea"/>
                <a:cs typeface="微软雅黑" panose="020B0503020204020204" pitchFamily="34" charset="-120"/>
              </a:rPr>
              <a:t>而是不适合作为汇率无条件波动的主因</a:t>
            </a:r>
            <a:r>
              <a:rPr lang="en-US" sz="2400" kern="1200" dirty="0">
                <a:solidFill>
                  <a:srgbClr val="2D2724"/>
                </a:solidFill>
                <a:latin typeface="+mn-ea"/>
                <a:ea typeface="+mn-ea"/>
                <a:cs typeface="微软雅黑" panose="020B0503020204020204" pitchFamily="34" charset="-120"/>
              </a:rPr>
              <a:t>。</a:t>
            </a:r>
            <a:r>
              <a:rPr lang="en-US" sz="2400" kern="1200" dirty="0">
                <a:latin typeface="+mn-ea"/>
                <a:ea typeface="+mn-ea"/>
                <a:cs typeface="微软雅黑" panose="020B0503020204020204" pitchFamily="34" charset="-120"/>
              </a:rPr>
              <a:t>
</a:t>
            </a:r>
            <a:r>
              <a:rPr lang="en-US" sz="2400" b="1" kern="1200" dirty="0">
                <a:solidFill>
                  <a:srgbClr val="A78C79"/>
                </a:solidFill>
                <a:latin typeface="+mn-ea"/>
                <a:ea typeface="+mn-ea"/>
                <a:cs typeface="微软雅黑" panose="020B0503020204020204" pitchFamily="34" charset="-120"/>
              </a:rPr>
              <a:t>· </a:t>
            </a:r>
            <a:r>
              <a:rPr lang="en-US" sz="2400" kern="1200" dirty="0">
                <a:solidFill>
                  <a:srgbClr val="2D2724"/>
                </a:solidFill>
                <a:latin typeface="+mn-ea"/>
                <a:ea typeface="+mn-ea"/>
                <a:cs typeface="微软雅黑" panose="020B0503020204020204" pitchFamily="34" charset="-120"/>
              </a:rPr>
              <a:t>金融冲击主导汇率方差；生产率/货币冲击主导实体变量方差。</a:t>
            </a:r>
            <a:r>
              <a:rPr lang="en-US" sz="2400" kern="1200" dirty="0">
                <a:latin typeface="+mn-ea"/>
                <a:ea typeface="+mn-ea"/>
                <a:cs typeface="微软雅黑" panose="020B0503020204020204" pitchFamily="34" charset="-120"/>
              </a:rPr>
              <a:t>
</a:t>
            </a:r>
            <a:r>
              <a:rPr lang="en-US" sz="2400" b="1" kern="1200" dirty="0">
                <a:solidFill>
                  <a:srgbClr val="A78C79"/>
                </a:solidFill>
                <a:latin typeface="+mn-ea"/>
                <a:ea typeface="+mn-ea"/>
                <a:cs typeface="微软雅黑" panose="020B0503020204020204" pitchFamily="34" charset="-120"/>
              </a:rPr>
              <a:t>· </a:t>
            </a:r>
            <a:r>
              <a:rPr lang="en-US" sz="2400" kern="1200" dirty="0">
                <a:solidFill>
                  <a:srgbClr val="2D2724"/>
                </a:solidFill>
                <a:latin typeface="+mn-ea"/>
                <a:ea typeface="+mn-ea"/>
                <a:cs typeface="微软雅黑" panose="020B0503020204020204" pitchFamily="34" charset="-120"/>
              </a:rPr>
              <a:t>因此“汇率脱钩”可以在一般均衡中成立，而不必牺牲国际商业周期拟合。</a:t>
            </a:r>
            <a:endParaRPr lang="en-US" sz="2400" kern="1200" dirty="0">
              <a:solidFill>
                <a:prstClr val="black"/>
              </a:solidFill>
              <a:latin typeface="+mn-ea"/>
              <a:ea typeface="+mn-ea"/>
              <a:cs typeface="+mn-cs"/>
            </a:endParaRPr>
          </a:p>
        </p:txBody>
      </p:sp>
      <p:cxnSp>
        <p:nvCxnSpPr>
          <p:cNvPr id="32" name="连接符: 肘形 31"/>
          <p:cNvCxnSpPr/>
          <p:nvPr/>
        </p:nvCxnSpPr>
        <p:spPr>
          <a:xfrm rot="5400000" flipH="1" flipV="1">
            <a:off x="4385285" y="2181122"/>
            <a:ext cx="36525" cy="4266873"/>
          </a:xfrm>
          <a:prstGeom prst="bentConnector3">
            <a:avLst>
              <a:gd name="adj1" fmla="val 1038809"/>
            </a:avLst>
          </a:prstGeom>
          <a:ln w="57150">
            <a:solidFill>
              <a:schemeClr val="accent2">
                <a:lumMod val="50000"/>
              </a:schemeClr>
            </a:solidFill>
            <a:tailEnd type="triangle"/>
          </a:ln>
        </p:spPr>
        <p:style>
          <a:lnRef idx="1">
            <a:schemeClr val="accent2"/>
          </a:lnRef>
          <a:fillRef idx="0">
            <a:schemeClr val="accent2"/>
          </a:fillRef>
          <a:effectRef idx="0">
            <a:schemeClr val="accent2"/>
          </a:effectRef>
          <a:fontRef idx="minor">
            <a:schemeClr val="tx1"/>
          </a:fontRef>
        </p:style>
      </p:cxnSp>
      <p:cxnSp>
        <p:nvCxnSpPr>
          <p:cNvPr id="34" name="连接符: 肘形 33"/>
          <p:cNvCxnSpPr/>
          <p:nvPr/>
        </p:nvCxnSpPr>
        <p:spPr>
          <a:xfrm rot="16200000" flipH="1">
            <a:off x="8965096" y="2139489"/>
            <a:ext cx="11678" cy="4266873"/>
          </a:xfrm>
          <a:prstGeom prst="bentConnector3">
            <a:avLst>
              <a:gd name="adj1" fmla="val -2936416"/>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p:nvPr/>
        </p:nvCxnSpPr>
        <p:spPr>
          <a:xfrm rot="16200000" flipH="1">
            <a:off x="13553342" y="2136654"/>
            <a:ext cx="11678" cy="4266873"/>
          </a:xfrm>
          <a:prstGeom prst="bentConnector3">
            <a:avLst>
              <a:gd name="adj1" fmla="val -2936416"/>
            </a:avLst>
          </a:prstGeom>
          <a:ln w="5715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3" name="文本框 32"/>
              <p:cNvSpPr txBox="1"/>
              <p:nvPr/>
            </p:nvSpPr>
            <p:spPr>
              <a:xfrm>
                <a:off x="1759597" y="1920091"/>
                <a:ext cx="6756221" cy="831831"/>
              </a:xfrm>
              <a:prstGeom prst="rect">
                <a:avLst/>
              </a:prstGeom>
              <a:noFill/>
            </p:spPr>
            <p:txBody>
              <a:bodyPr wrap="square" rtlCol="0">
                <a:spAutoFit/>
              </a:bodyPr>
              <a:lstStyle/>
              <a:p>
                <a:pPr defTabSz="1371600">
                  <a:buClrTx/>
                </a:pPr>
                <a14:m>
                  <m:oMath xmlns:m="http://schemas.openxmlformats.org/officeDocument/2006/math">
                    <m:sSub>
                      <m:sSubPr>
                        <m:ctrlPr>
                          <a:rPr lang="zh-CN" altLang="en-US" sz="2700" i="1" kern="1200">
                            <a:solidFill>
                              <a:prstClr val="black"/>
                            </a:solidFill>
                            <a:latin typeface="Cambria Math" panose="02040503050406030204" charset="0"/>
                            <a:cs typeface="+mn-cs"/>
                          </a:rPr>
                        </m:ctrlPr>
                      </m:sSubPr>
                      <m:e>
                        <m:r>
                          <a:rPr lang="en-US" altLang="zh-CN" sz="2700" i="1" kern="1200">
                            <a:solidFill>
                              <a:prstClr val="black"/>
                            </a:solidFill>
                            <a:latin typeface="Cambria Math" panose="02040503050406030204" charset="0"/>
                            <a:cs typeface="+mn-cs"/>
                          </a:rPr>
                          <m:t>𝑒</m:t>
                        </m:r>
                      </m:e>
                      <m:sub>
                        <m:r>
                          <a:rPr lang="en-US" altLang="zh-CN" sz="2700" i="1" kern="1200">
                            <a:solidFill>
                              <a:prstClr val="black"/>
                            </a:solidFill>
                            <a:latin typeface="Cambria Math" panose="02040503050406030204" charset="0"/>
                            <a:cs typeface="+mn-cs"/>
                          </a:rPr>
                          <m:t>𝑡</m:t>
                        </m:r>
                      </m:sub>
                    </m:sSub>
                  </m:oMath>
                </a14:m>
                <a:r>
                  <a:rPr lang="zh-CN" altLang="en-US" sz="2700" kern="12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 ≈ </a:t>
                </a:r>
                <a14:m>
                  <m:oMath xmlns:m="http://schemas.openxmlformats.org/officeDocument/2006/math">
                    <m:d>
                      <m:dPr>
                        <m:begChr m:val="["/>
                        <m:endChr m:val="]"/>
                        <m:ctrlPr>
                          <a:rPr lang="en-US" altLang="zh-CN" sz="2700" i="1" kern="1200">
                            <a:solidFill>
                              <a:prstClr val="black"/>
                            </a:solidFill>
                            <a:latin typeface="Cambria Math" panose="02040503050406030204" charset="0"/>
                            <a:cs typeface="Times New Roman" panose="02020603050405020304" pitchFamily="18" charset="0"/>
                          </a:rPr>
                        </m:ctrlPr>
                      </m:dPr>
                      <m:e>
                        <m:r>
                          <a:rPr lang="en-US" altLang="zh-CN" sz="2700" kern="1200">
                            <a:solidFill>
                              <a:prstClr val="black"/>
                            </a:solidFill>
                            <a:latin typeface="Cambria Math" panose="02040503050406030204" charset="0"/>
                            <a:cs typeface="Times New Roman" panose="02020603050405020304" pitchFamily="18" charset="0"/>
                          </a:rPr>
                          <m:t> </m:t>
                        </m:r>
                        <m:f>
                          <m:fPr>
                            <m:ctrlPr>
                              <a:rPr lang="zh-CN" altLang="en-US" sz="2700" i="1" kern="1200">
                                <a:solidFill>
                                  <a:prstClr val="black"/>
                                </a:solidFill>
                                <a:latin typeface="Cambria Math" panose="02040503050406030204" charset="0"/>
                                <a:cs typeface="Times New Roman" panose="02020603050405020304" pitchFamily="18" charset="0"/>
                              </a:rPr>
                            </m:ctrlPr>
                          </m:fPr>
                          <m:num>
                            <m:r>
                              <a:rPr lang="zh-CN" altLang="en-US" sz="2700" i="1" kern="1200">
                                <a:solidFill>
                                  <a:prstClr val="black"/>
                                </a:solidFill>
                                <a:latin typeface="Cambria Math" panose="02040503050406030204" charset="0"/>
                                <a:cs typeface="Times New Roman" panose="02020603050405020304" pitchFamily="18" charset="0"/>
                              </a:rPr>
                              <m:t>𝛽</m:t>
                            </m:r>
                          </m:num>
                          <m:den>
                            <m:d>
                              <m:dPr>
                                <m:ctrlPr>
                                  <a:rPr lang="en-US" altLang="zh-CN" sz="2700" i="1" kern="1200">
                                    <a:solidFill>
                                      <a:prstClr val="black"/>
                                    </a:solidFill>
                                    <a:latin typeface="Cambria Math" panose="02040503050406030204" charset="0"/>
                                    <a:cs typeface="Times New Roman" panose="02020603050405020304" pitchFamily="18" charset="0"/>
                                  </a:rPr>
                                </m:ctrlPr>
                              </m:dPr>
                              <m:e>
                                <m:r>
                                  <a:rPr lang="en-US" altLang="zh-CN" sz="2700" i="1" kern="1200">
                                    <a:solidFill>
                                      <a:prstClr val="black"/>
                                    </a:solidFill>
                                    <a:latin typeface="Cambria Math" panose="02040503050406030204" charset="0"/>
                                    <a:cs typeface="Times New Roman" panose="02020603050405020304" pitchFamily="18" charset="0"/>
                                  </a:rPr>
                                  <m:t>1</m:t>
                                </m:r>
                                <m:r>
                                  <a:rPr lang="en-US" altLang="zh-CN" sz="2700" i="1" kern="1200">
                                    <a:solidFill>
                                      <a:prstClr val="black"/>
                                    </a:solidFill>
                                    <a:latin typeface="Cambria Math" panose="02040503050406030204" charset="0"/>
                                    <a:cs typeface="Times New Roman" panose="02020603050405020304" pitchFamily="18" charset="0"/>
                                  </a:rPr>
                                  <m:t>−</m:t>
                                </m:r>
                                <m:r>
                                  <a:rPr lang="zh-CN" altLang="en-US" sz="2700" i="1" kern="1200">
                                    <a:solidFill>
                                      <a:prstClr val="black"/>
                                    </a:solidFill>
                                    <a:latin typeface="Cambria Math" panose="02040503050406030204" charset="0"/>
                                    <a:cs typeface="Times New Roman" panose="02020603050405020304" pitchFamily="18" charset="0"/>
                                  </a:rPr>
                                  <m:t>𝛽𝜌</m:t>
                                </m:r>
                              </m:e>
                            </m:d>
                          </m:den>
                        </m:f>
                        <m:r>
                          <a:rPr lang="en-US" altLang="zh-CN" sz="2700" i="1" kern="1200">
                            <a:solidFill>
                              <a:prstClr val="black"/>
                            </a:solidFill>
                            <a:latin typeface="Cambria Math" panose="02040503050406030204" charset="0"/>
                            <a:cs typeface="Times New Roman" panose="02020603050405020304" pitchFamily="18" charset="0"/>
                          </a:rPr>
                          <m:t> </m:t>
                        </m:r>
                      </m:e>
                    </m:d>
                    <m:r>
                      <a:rPr lang="en-US" altLang="zh-CN" sz="2700" i="1" kern="1200">
                        <a:solidFill>
                          <a:prstClr val="black"/>
                        </a:solidFill>
                        <a:latin typeface="Cambria Math" panose="02040503050406030204" charset="0"/>
                        <a:cs typeface="Times New Roman" panose="02020603050405020304" pitchFamily="18" charset="0"/>
                      </a:rPr>
                      <m:t> </m:t>
                    </m:r>
                    <m:r>
                      <a:rPr lang="en-US" altLang="zh-CN" sz="2700" i="1" kern="1200">
                        <a:solidFill>
                          <a:prstClr val="black"/>
                        </a:solidFill>
                        <a:latin typeface="Cambria Math" panose="02040503050406030204" charset="0"/>
                        <a:cs typeface="Times New Roman" panose="02020603050405020304" pitchFamily="18" charset="0"/>
                      </a:rPr>
                      <m:t>·</m:t>
                    </m:r>
                  </m:oMath>
                </a14:m>
                <a:r>
                  <a:rPr lang="zh-CN" altLang="en-US" sz="2700" kern="1200" dirty="0">
                    <a:solidFill>
                      <a:prstClr val="black"/>
                    </a:solidFill>
                    <a:latin typeface="Calibri" panose="020F0502020204030204"/>
                    <a:ea typeface="宋体" panose="02010600030101010101" pitchFamily="2" charset="-122"/>
                    <a:cs typeface="+mn-cs"/>
                  </a:rPr>
                  <a:t> </a:t>
                </a:r>
                <a14:m>
                  <m:oMath xmlns:m="http://schemas.openxmlformats.org/officeDocument/2006/math">
                    <m:sSub>
                      <m:sSubPr>
                        <m:ctrlPr>
                          <a:rPr lang="zh-CN" altLang="en-US" sz="2700" i="1" kern="1200" dirty="0">
                            <a:solidFill>
                              <a:prstClr val="black"/>
                            </a:solidFill>
                            <a:latin typeface="Cambria Math" panose="02040503050406030204" charset="0"/>
                            <a:cs typeface="+mn-cs"/>
                          </a:rPr>
                        </m:ctrlPr>
                      </m:sSubPr>
                      <m:e>
                        <m:r>
                          <a:rPr lang="zh-CN" altLang="en-US" sz="2700" i="1" kern="1200" dirty="0">
                            <a:solidFill>
                              <a:prstClr val="black"/>
                            </a:solidFill>
                            <a:latin typeface="Cambria Math" panose="02040503050406030204" charset="0"/>
                            <a:cs typeface="+mn-cs"/>
                          </a:rPr>
                          <m:t>𝜑</m:t>
                        </m:r>
                      </m:e>
                      <m:sub>
                        <m:r>
                          <m:rPr>
                            <m:sty m:val="p"/>
                          </m:rPr>
                          <a:rPr lang="en-US" altLang="zh-CN" sz="2700" i="1" kern="1200" dirty="0">
                            <a:solidFill>
                              <a:prstClr val="black"/>
                            </a:solidFill>
                            <a:latin typeface="Cambria Math" panose="02040503050406030204" charset="0"/>
                            <a:cs typeface="+mn-cs"/>
                          </a:rPr>
                          <m:t>t</m:t>
                        </m:r>
                      </m:sub>
                    </m:sSub>
                    <m:r>
                      <a:rPr lang="en-US" altLang="zh-CN" sz="2700" i="1" kern="1200" dirty="0">
                        <a:solidFill>
                          <a:prstClr val="black"/>
                        </a:solidFill>
                        <a:latin typeface="Cambria Math" panose="02040503050406030204" charset="0"/>
                        <a:cs typeface="+mn-cs"/>
                      </a:rPr>
                      <m:t>+</m:t>
                    </m:r>
                  </m:oMath>
                </a14:m>
                <a:r>
                  <a:rPr lang="zh-CN" altLang="en-US" sz="2700" kern="1200" dirty="0">
                    <a:solidFill>
                      <a:prstClr val="black"/>
                    </a:solidFill>
                    <a:latin typeface="楷体" panose="02010609060101010101" pitchFamily="49" charset="-122"/>
                    <a:ea typeface="楷体" panose="02010609060101010101" pitchFamily="49" charset="-122"/>
                    <a:cs typeface="+mn-cs"/>
                  </a:rPr>
                  <a:t> 小的实体侧调整项</a:t>
                </a:r>
                <a:endParaRPr lang="zh-CN" altLang="en-US" sz="2700" kern="1200" dirty="0">
                  <a:solidFill>
                    <a:prstClr val="black"/>
                  </a:solidFill>
                  <a:latin typeface="楷体" panose="02010609060101010101" pitchFamily="49" charset="-122"/>
                  <a:ea typeface="楷体" panose="02010609060101010101" pitchFamily="49" charset="-122"/>
                  <a:cs typeface="+mn-cs"/>
                </a:endParaRPr>
              </a:p>
            </p:txBody>
          </p:sp>
        </mc:Choice>
        <mc:Fallback>
          <p:sp>
            <p:nvSpPr>
              <p:cNvPr id="33" name="文本框 32"/>
              <p:cNvSpPr txBox="1">
                <a:spLocks noRot="1" noChangeAspect="1" noMove="1" noResize="1" noEditPoints="1" noAdjustHandles="1" noChangeArrowheads="1" noChangeShapeType="1" noTextEdit="1"/>
              </p:cNvSpPr>
              <p:nvPr/>
            </p:nvSpPr>
            <p:spPr>
              <a:xfrm>
                <a:off x="1759597" y="1920091"/>
                <a:ext cx="6756221" cy="831831"/>
              </a:xfrm>
              <a:prstGeom prst="rect">
                <a:avLst/>
              </a:prstGeom>
              <a:blipFill rotWithShape="1">
                <a:blip r:embed="rId3"/>
                <a:stretch>
                  <a:fillRect t="-58" r="7" b="56"/>
                </a:stretch>
              </a:blipFill>
            </p:spPr>
            <p:txBody>
              <a:bodyPr/>
              <a:lstStyle/>
              <a:p>
                <a:r>
                  <a:rPr lang="zh-CN" alt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3585"/>
            <a:ext cx="18287996" cy="8803157"/>
          </a:xfrm>
          <a:custGeom>
            <a:avLst/>
            <a:gdLst/>
            <a:ahLst/>
            <a:cxnLst/>
            <a:rect l="l" t="t" r="r" b="b"/>
            <a:pathLst>
              <a:path w="18287996" h="8803157">
                <a:moveTo>
                  <a:pt x="0" y="0"/>
                </a:moveTo>
                <a:lnTo>
                  <a:pt x="18287996" y="0"/>
                </a:lnTo>
                <a:lnTo>
                  <a:pt x="18287996" y="8803157"/>
                </a:lnTo>
                <a:lnTo>
                  <a:pt x="0" y="8803157"/>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Freeform 3"/>
          <p:cNvSpPr/>
          <p:nvPr/>
        </p:nvSpPr>
        <p:spPr>
          <a:xfrm>
            <a:off x="0" y="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Freeform 4"/>
          <p:cNvSpPr/>
          <p:nvPr/>
        </p:nvSpPr>
        <p:spPr>
          <a:xfrm>
            <a:off x="0" y="1014730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2755900" y="914400"/>
            <a:ext cx="12763500" cy="10287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zh-CN" altLang="en-US" sz="4400" b="1" i="0" u="none" strike="noStrike" spc="200">
                <a:solidFill>
                  <a:srgbClr val="5B3E32"/>
                </a:solidFill>
                <a:latin typeface="Noto Serif SC Bold"/>
                <a:ea typeface="Noto Serif SC Bold"/>
                <a:cs typeface="Noto Serif SC Bold"/>
                <a:sym typeface="Noto Serif SC Bold"/>
              </a:rPr>
              <a:t>核心谜题：广义汇率脱钩的五大经验事实</a:t>
            </a:r>
            <a:endParaRPr lang="zh-CN" altLang="en-US" sz="4400" b="1" i="0" u="none" strike="noStrike" spc="200">
              <a:solidFill>
                <a:srgbClr val="5B3E32"/>
              </a:solidFill>
              <a:latin typeface="Noto Serif SC Bold"/>
              <a:ea typeface="Noto Serif SC Bold"/>
              <a:cs typeface="Noto Serif SC Bold"/>
              <a:sym typeface="Noto Serif SC Bold"/>
            </a:endParaRPr>
          </a:p>
        </p:txBody>
      </p:sp>
      <p:sp>
        <p:nvSpPr>
          <p:cNvPr id="6" name="AutoShape 6"/>
          <p:cNvSpPr/>
          <p:nvPr/>
        </p:nvSpPr>
        <p:spPr>
          <a:xfrm>
            <a:off x="15125700" y="8940800"/>
            <a:ext cx="2806700" cy="558800"/>
          </a:xfrm>
          <a:prstGeom prst="rect">
            <a:avLst/>
          </a:prstGeom>
          <a:noFill/>
          <a:ln w="19050" cap="flat" cmpd="sng">
            <a:noFill/>
            <a:prstDash val="solid"/>
            <a:round/>
          </a:ln>
        </p:spPr>
        <p:txBody>
          <a:bodyPr vert="horz" wrap="square" lIns="0" tIns="0" rIns="0" bIns="0" rtlCol="0" anchor="t" anchorCtr="0"/>
          <a:lstStyle/>
          <a:p>
            <a:pPr marL="0" indent="0" algn="r">
              <a:lnSpc>
                <a:spcPts val="3000"/>
              </a:lnSpc>
              <a:defRPr/>
            </a:pPr>
            <a:r>
              <a:rPr lang="en-US" sz="2000" b="0" i="0" u="none" strike="noStrike" spc="100">
                <a:solidFill>
                  <a:srgbClr val="A8896F"/>
                </a:solidFill>
                <a:latin typeface="Abhaya Libre"/>
                <a:ea typeface="Abhaya Libre"/>
                <a:cs typeface="Abhaya Libre"/>
                <a:sym typeface="Abhaya Libre"/>
              </a:rPr>
              <a:t>ACADEMIC REVIEW PART 01</a:t>
            </a:r>
            <a:endParaRPr lang="en-US" sz="1100"/>
          </a:p>
        </p:txBody>
      </p:sp>
      <p:sp>
        <p:nvSpPr>
          <p:cNvPr id="7" name="Freeform 7"/>
          <p:cNvSpPr/>
          <p:nvPr>
            <p:custDataLst>
              <p:tags r:id="rId1"/>
            </p:custDataLst>
          </p:nvPr>
        </p:nvSpPr>
        <p:spPr>
          <a:xfrm rot="10800000">
            <a:off x="2654935" y="2832100"/>
            <a:ext cx="4643755" cy="2875280"/>
          </a:xfrm>
          <a:custGeom>
            <a:avLst/>
            <a:gdLst/>
            <a:ahLst/>
            <a:cxnLst/>
            <a:rect l="l" t="t" r="r" b="b"/>
            <a:pathLst>
              <a:path w="4643440" h="2404212">
                <a:moveTo>
                  <a:pt x="217855" y="0"/>
                </a:moveTo>
                <a:lnTo>
                  <a:pt x="4425596" y="0"/>
                </a:lnTo>
                <a:cubicBezTo>
                  <a:pt x="4545905" y="0"/>
                  <a:pt x="4643440" y="97535"/>
                  <a:pt x="4643440" y="217853"/>
                </a:cubicBezTo>
                <a:lnTo>
                  <a:pt x="4643440" y="2186357"/>
                </a:lnTo>
                <a:cubicBezTo>
                  <a:pt x="4643440" y="2306677"/>
                  <a:pt x="4545905" y="2404212"/>
                  <a:pt x="4425596" y="2404212"/>
                </a:cubicBezTo>
                <a:lnTo>
                  <a:pt x="217855" y="2404212"/>
                </a:lnTo>
                <a:cubicBezTo>
                  <a:pt x="97535" y="2404212"/>
                  <a:pt x="0" y="2306677"/>
                  <a:pt x="0" y="2186357"/>
                </a:cubicBezTo>
                <a:lnTo>
                  <a:pt x="0" y="217853"/>
                </a:lnTo>
                <a:cubicBezTo>
                  <a:pt x="0" y="97535"/>
                  <a:pt x="97535" y="0"/>
                  <a:pt x="217855" y="0"/>
                </a:cubicBez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8" name="Freeform 8"/>
          <p:cNvSpPr/>
          <p:nvPr>
            <p:custDataLst>
              <p:tags r:id="rId2"/>
            </p:custDataLst>
          </p:nvPr>
        </p:nvSpPr>
        <p:spPr>
          <a:xfrm rot="10800000">
            <a:off x="6969125" y="4441825"/>
            <a:ext cx="1266096" cy="1266096"/>
          </a:xfrm>
          <a:custGeom>
            <a:avLst/>
            <a:gdLst/>
            <a:ahLst/>
            <a:cxnLst/>
            <a:rect l="l" t="t" r="r" b="b"/>
            <a:pathLst>
              <a:path w="1266096" h="1266096">
                <a:moveTo>
                  <a:pt x="633048" y="0"/>
                </a:moveTo>
                <a:cubicBezTo>
                  <a:pt x="283425" y="0"/>
                  <a:pt x="0" y="283425"/>
                  <a:pt x="0" y="633048"/>
                </a:cubicBezTo>
                <a:cubicBezTo>
                  <a:pt x="0" y="982671"/>
                  <a:pt x="283425" y="1266096"/>
                  <a:pt x="633048" y="1266096"/>
                </a:cubicBezTo>
                <a:cubicBezTo>
                  <a:pt x="982671" y="1266096"/>
                  <a:pt x="1266096" y="982671"/>
                  <a:pt x="1266096" y="633048"/>
                </a:cubicBezTo>
                <a:cubicBezTo>
                  <a:pt x="1266096" y="283425"/>
                  <a:pt x="982671" y="0"/>
                  <a:pt x="633048" y="0"/>
                </a:cubicBezTo>
                <a:close/>
              </a:path>
            </a:pathLst>
          </a:custGeom>
          <a:solidFill>
            <a:srgbClr val="EFCFBA">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custDataLst>
              <p:tags r:id="rId3"/>
            </p:custDataLst>
          </p:nvPr>
        </p:nvSpPr>
        <p:spPr>
          <a:xfrm>
            <a:off x="6882130" y="4608195"/>
            <a:ext cx="1270000" cy="10160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en-US" sz="4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01</a:t>
            </a:r>
            <a:endParaRPr lang="en-US" sz="1100"/>
          </a:p>
        </p:txBody>
      </p:sp>
      <p:sp>
        <p:nvSpPr>
          <p:cNvPr id="10" name="AutoShape 10"/>
          <p:cNvSpPr/>
          <p:nvPr>
            <p:custDataLst>
              <p:tags r:id="rId4"/>
            </p:custDataLst>
          </p:nvPr>
        </p:nvSpPr>
        <p:spPr>
          <a:xfrm>
            <a:off x="2858135" y="3124200"/>
            <a:ext cx="4566920" cy="6096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Meese-Rogoff 谜题 (1983)</a:t>
            </a:r>
            <a:endParaRPr lang="en-US" sz="2800"/>
          </a:p>
        </p:txBody>
      </p:sp>
      <p:sp>
        <p:nvSpPr>
          <p:cNvPr id="11" name="AutoShape 11"/>
          <p:cNvSpPr/>
          <p:nvPr>
            <p:custDataLst>
              <p:tags r:id="rId5"/>
            </p:custDataLst>
          </p:nvPr>
        </p:nvSpPr>
        <p:spPr>
          <a:xfrm>
            <a:off x="2858135" y="3708400"/>
            <a:ext cx="4241800" cy="1435100"/>
          </a:xfrm>
          <a:prstGeom prst="rect">
            <a:avLst/>
          </a:prstGeom>
          <a:noFill/>
          <a:ln w="19050" cap="flat" cmpd="sng">
            <a:noFill/>
            <a:prstDash val="solid"/>
            <a:round/>
          </a:ln>
        </p:spPr>
        <p:txBody>
          <a:bodyPr vert="horz" wrap="square" lIns="0" tIns="0" rIns="0" bIns="0" rtlCol="0" anchor="t" anchorCtr="0"/>
          <a:lstStyle/>
          <a:p>
            <a:pPr indent="0" algn="l" eaLnBrk="1" fontAlgn="auto" latinLnBrk="0" hangingPunct="1">
              <a:lnSpc>
                <a:spcPct val="100000"/>
              </a:lnSpc>
              <a:defRPr/>
            </a:pPr>
            <a:r>
              <a:rPr lang="en-US" sz="2400" b="0" i="0" u="none" strike="noStrike">
                <a:solidFill>
                  <a:srgbClr val="FAF5F1">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研究发现名义汇率走势近似随机游走过程，其波动与宏观经济基本面缺乏显著相关性，且波动率远超宏观经济总量指标，对传统决定论构成挑战。</a:t>
            </a:r>
            <a:endParaRPr lang="en-US" sz="2400"/>
          </a:p>
        </p:txBody>
      </p:sp>
      <p:sp>
        <p:nvSpPr>
          <p:cNvPr id="12" name="Freeform 12"/>
          <p:cNvSpPr/>
          <p:nvPr>
            <p:custDataLst>
              <p:tags r:id="rId6"/>
            </p:custDataLst>
          </p:nvPr>
        </p:nvSpPr>
        <p:spPr>
          <a:xfrm rot="10800000">
            <a:off x="9394190" y="2850515"/>
            <a:ext cx="5539740" cy="2773680"/>
          </a:xfrm>
          <a:custGeom>
            <a:avLst/>
            <a:gdLst/>
            <a:ahLst/>
            <a:cxnLst/>
            <a:rect l="l" t="t" r="r" b="b"/>
            <a:pathLst>
              <a:path w="4643440" h="2404212">
                <a:moveTo>
                  <a:pt x="217855" y="0"/>
                </a:moveTo>
                <a:lnTo>
                  <a:pt x="4425596" y="0"/>
                </a:lnTo>
                <a:cubicBezTo>
                  <a:pt x="4545905" y="0"/>
                  <a:pt x="4643440" y="97535"/>
                  <a:pt x="4643440" y="217853"/>
                </a:cubicBezTo>
                <a:lnTo>
                  <a:pt x="4643440" y="2186357"/>
                </a:lnTo>
                <a:cubicBezTo>
                  <a:pt x="4643440" y="2306677"/>
                  <a:pt x="4545905" y="2404212"/>
                  <a:pt x="4425596" y="2404212"/>
                </a:cubicBezTo>
                <a:lnTo>
                  <a:pt x="217855" y="2404212"/>
                </a:lnTo>
                <a:cubicBezTo>
                  <a:pt x="97535" y="2404212"/>
                  <a:pt x="0" y="2306677"/>
                  <a:pt x="0" y="2186357"/>
                </a:cubicBezTo>
                <a:lnTo>
                  <a:pt x="0" y="217853"/>
                </a:lnTo>
                <a:cubicBezTo>
                  <a:pt x="0" y="97535"/>
                  <a:pt x="97535" y="0"/>
                  <a:pt x="217855" y="0"/>
                </a:cubicBezTo>
                <a:close/>
              </a:path>
            </a:pathLst>
          </a:custGeom>
          <a:solidFill>
            <a:srgbClr val="FAF5E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3" name="Freeform 13"/>
          <p:cNvSpPr/>
          <p:nvPr>
            <p:custDataLst>
              <p:tags r:id="rId7"/>
            </p:custDataLst>
          </p:nvPr>
        </p:nvSpPr>
        <p:spPr>
          <a:xfrm rot="10800000">
            <a:off x="13826490" y="4414520"/>
            <a:ext cx="1266096" cy="1266096"/>
          </a:xfrm>
          <a:custGeom>
            <a:avLst/>
            <a:gdLst/>
            <a:ahLst/>
            <a:cxnLst/>
            <a:rect l="l" t="t" r="r" b="b"/>
            <a:pathLst>
              <a:path w="1266096" h="1266096">
                <a:moveTo>
                  <a:pt x="633048" y="0"/>
                </a:moveTo>
                <a:cubicBezTo>
                  <a:pt x="283425" y="0"/>
                  <a:pt x="0" y="283425"/>
                  <a:pt x="0" y="633048"/>
                </a:cubicBezTo>
                <a:cubicBezTo>
                  <a:pt x="0" y="982671"/>
                  <a:pt x="283425" y="1266096"/>
                  <a:pt x="633048" y="1266096"/>
                </a:cubicBezTo>
                <a:cubicBezTo>
                  <a:pt x="982671" y="1266096"/>
                  <a:pt x="1266096" y="982671"/>
                  <a:pt x="1266096" y="633048"/>
                </a:cubicBezTo>
                <a:cubicBezTo>
                  <a:pt x="1266096" y="283425"/>
                  <a:pt x="982671" y="0"/>
                  <a:pt x="633048" y="0"/>
                </a:cubicBezTo>
                <a:close/>
              </a:path>
            </a:pathLst>
          </a:custGeom>
          <a:solidFill>
            <a:srgbClr val="EFCFBA">
              <a:alpha val="10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custDataLst>
              <p:tags r:id="rId8"/>
            </p:custDataLst>
          </p:nvPr>
        </p:nvSpPr>
        <p:spPr>
          <a:xfrm>
            <a:off x="13822680" y="4664710"/>
            <a:ext cx="1270000" cy="10160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en-US" sz="4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02</a:t>
            </a:r>
            <a:endParaRPr lang="en-US" sz="1100"/>
          </a:p>
        </p:txBody>
      </p:sp>
      <p:sp>
        <p:nvSpPr>
          <p:cNvPr id="15" name="AutoShape 15"/>
          <p:cNvSpPr/>
          <p:nvPr>
            <p:custDataLst>
              <p:tags r:id="rId9"/>
            </p:custDataLst>
          </p:nvPr>
        </p:nvSpPr>
        <p:spPr>
          <a:xfrm>
            <a:off x="9584690" y="3142615"/>
            <a:ext cx="5349240" cy="6096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购买力平价 (PPP) 谜题延伸探讨</a:t>
            </a:r>
            <a:endParaRPr lang="en-US" sz="2800"/>
          </a:p>
        </p:txBody>
      </p:sp>
      <p:sp>
        <p:nvSpPr>
          <p:cNvPr id="16" name="AutoShape 16"/>
          <p:cNvSpPr/>
          <p:nvPr>
            <p:custDataLst>
              <p:tags r:id="rId10"/>
            </p:custDataLst>
          </p:nvPr>
        </p:nvSpPr>
        <p:spPr>
          <a:xfrm>
            <a:off x="9584690" y="3726815"/>
            <a:ext cx="4241800" cy="1206500"/>
          </a:xfrm>
          <a:prstGeom prst="rect">
            <a:avLst/>
          </a:prstGeom>
          <a:noFill/>
          <a:ln w="19050" cap="flat" cmpd="sng">
            <a:noFill/>
            <a:prstDash val="solid"/>
            <a:round/>
          </a:ln>
        </p:spPr>
        <p:txBody>
          <a:bodyPr vert="horz" wrap="square" lIns="0" tIns="0" rIns="0" bIns="0" rtlCol="0" anchor="t" anchorCtr="0"/>
          <a:lstStyle/>
          <a:p>
            <a:pPr indent="0" algn="l" eaLnBrk="1" fontAlgn="auto" latinLnBrk="0" hangingPunct="1">
              <a:lnSpc>
                <a:spcPct val="100000"/>
              </a:lnSpc>
              <a:defRPr/>
            </a:pPr>
            <a:r>
              <a:rPr lang="en-US" sz="2400" b="0" i="0" u="none" strike="noStrike">
                <a:solidFill>
                  <a:srgbClr val="5B3E32">
                    <a:alpha val="85098"/>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实际汇率表现出极高的持续性与波动性，其向均值回归的收敛速度异常缓慢。实证研究表明其半衰期通常长达3至5年，远超传统粘性价格模型的预期。</a:t>
            </a:r>
            <a:endParaRPr lang="en-US" sz="2400"/>
          </a:p>
        </p:txBody>
      </p:sp>
      <p:sp>
        <p:nvSpPr>
          <p:cNvPr id="17" name="Freeform 17"/>
          <p:cNvSpPr/>
          <p:nvPr>
            <p:custDataLst>
              <p:tags r:id="rId11"/>
            </p:custDataLst>
          </p:nvPr>
        </p:nvSpPr>
        <p:spPr>
          <a:xfrm rot="10800000">
            <a:off x="526415" y="6108700"/>
            <a:ext cx="5207635" cy="3064510"/>
          </a:xfrm>
          <a:custGeom>
            <a:avLst/>
            <a:gdLst/>
            <a:ahLst/>
            <a:cxnLst/>
            <a:rect l="l" t="t" r="r" b="b"/>
            <a:pathLst>
              <a:path w="4643440" h="2404212">
                <a:moveTo>
                  <a:pt x="217855" y="0"/>
                </a:moveTo>
                <a:lnTo>
                  <a:pt x="4425596" y="0"/>
                </a:lnTo>
                <a:cubicBezTo>
                  <a:pt x="4545905" y="0"/>
                  <a:pt x="4643440" y="97535"/>
                  <a:pt x="4643440" y="217853"/>
                </a:cubicBezTo>
                <a:lnTo>
                  <a:pt x="4643440" y="2186357"/>
                </a:lnTo>
                <a:cubicBezTo>
                  <a:pt x="4643440" y="2306677"/>
                  <a:pt x="4545905" y="2404212"/>
                  <a:pt x="4425596" y="2404212"/>
                </a:cubicBezTo>
                <a:lnTo>
                  <a:pt x="217855" y="2404212"/>
                </a:lnTo>
                <a:cubicBezTo>
                  <a:pt x="97535" y="2404212"/>
                  <a:pt x="0" y="2306677"/>
                  <a:pt x="0" y="2186357"/>
                </a:cubicBezTo>
                <a:lnTo>
                  <a:pt x="0" y="217853"/>
                </a:lnTo>
                <a:cubicBezTo>
                  <a:pt x="0" y="97535"/>
                  <a:pt x="97535" y="0"/>
                  <a:pt x="217855" y="0"/>
                </a:cubicBezTo>
                <a:close/>
              </a:path>
            </a:pathLst>
          </a:custGeom>
          <a:solidFill>
            <a:srgbClr val="FAF5E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8" name="Freeform 18"/>
          <p:cNvSpPr/>
          <p:nvPr>
            <p:custDataLst>
              <p:tags r:id="rId12"/>
            </p:custDataLst>
          </p:nvPr>
        </p:nvSpPr>
        <p:spPr>
          <a:xfrm rot="10800000">
            <a:off x="4696460" y="7874000"/>
            <a:ext cx="1266096" cy="1266096"/>
          </a:xfrm>
          <a:custGeom>
            <a:avLst/>
            <a:gdLst/>
            <a:ahLst/>
            <a:cxnLst/>
            <a:rect l="l" t="t" r="r" b="b"/>
            <a:pathLst>
              <a:path w="1266096" h="1266096">
                <a:moveTo>
                  <a:pt x="633048" y="0"/>
                </a:moveTo>
                <a:cubicBezTo>
                  <a:pt x="283425" y="0"/>
                  <a:pt x="0" y="283425"/>
                  <a:pt x="0" y="633048"/>
                </a:cubicBezTo>
                <a:cubicBezTo>
                  <a:pt x="0" y="982671"/>
                  <a:pt x="283425" y="1266096"/>
                  <a:pt x="633048" y="1266096"/>
                </a:cubicBezTo>
                <a:cubicBezTo>
                  <a:pt x="982671" y="1266096"/>
                  <a:pt x="1266096" y="982671"/>
                  <a:pt x="1266096" y="633048"/>
                </a:cubicBezTo>
                <a:cubicBezTo>
                  <a:pt x="1266096" y="283425"/>
                  <a:pt x="982671" y="0"/>
                  <a:pt x="633048" y="0"/>
                </a:cubicBezTo>
                <a:close/>
              </a:path>
            </a:pathLst>
          </a:custGeom>
          <a:solidFill>
            <a:srgbClr val="EFCFBA">
              <a:alpha val="10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custDataLst>
              <p:tags r:id="rId13"/>
            </p:custDataLst>
          </p:nvPr>
        </p:nvSpPr>
        <p:spPr>
          <a:xfrm>
            <a:off x="4604385" y="7999095"/>
            <a:ext cx="1270000" cy="10160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en-US" sz="4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03</a:t>
            </a:r>
            <a:endParaRPr lang="en-US" sz="1100"/>
          </a:p>
        </p:txBody>
      </p:sp>
      <p:sp>
        <p:nvSpPr>
          <p:cNvPr id="20" name="AutoShape 20"/>
          <p:cNvSpPr/>
          <p:nvPr>
            <p:custDataLst>
              <p:tags r:id="rId14"/>
            </p:custDataLst>
          </p:nvPr>
        </p:nvSpPr>
        <p:spPr>
          <a:xfrm>
            <a:off x="729615" y="6400800"/>
            <a:ext cx="5144135" cy="6096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贸易条件与实际汇率的脱钩现象</a:t>
            </a:r>
            <a:endParaRPr lang="en-US" sz="2800"/>
          </a:p>
        </p:txBody>
      </p:sp>
      <p:sp>
        <p:nvSpPr>
          <p:cNvPr id="21" name="AutoShape 21"/>
          <p:cNvSpPr/>
          <p:nvPr>
            <p:custDataLst>
              <p:tags r:id="rId15"/>
            </p:custDataLst>
          </p:nvPr>
        </p:nvSpPr>
        <p:spPr>
          <a:xfrm>
            <a:off x="729615" y="6985000"/>
            <a:ext cx="4241800" cy="1143000"/>
          </a:xfrm>
          <a:prstGeom prst="rect">
            <a:avLst/>
          </a:prstGeom>
          <a:noFill/>
          <a:ln w="19050" cap="flat" cmpd="sng">
            <a:noFill/>
            <a:prstDash val="solid"/>
            <a:round/>
          </a:ln>
        </p:spPr>
        <p:txBody>
          <a:bodyPr vert="horz" wrap="square" lIns="0" tIns="0" rIns="0" bIns="0" rtlCol="0" anchor="t" anchorCtr="0"/>
          <a:lstStyle/>
          <a:p>
            <a:pPr indent="0" algn="l" eaLnBrk="1" fontAlgn="auto" latinLnBrk="0" hangingPunct="1">
              <a:lnSpc>
                <a:spcPct val="100000"/>
              </a:lnSpc>
              <a:defRPr/>
            </a:pPr>
            <a:r>
              <a:rPr lang="en-US" sz="2400" b="0" i="0" u="none" strike="noStrike">
                <a:solidFill>
                  <a:srgbClr val="5B3E32">
                    <a:alpha val="85098"/>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数据显示贸易条件改善与实际汇率升值之间仅存在微弱的正相关性，且贸易条件的波动率远低于实际汇率。这一特征与标准开放宏观模型的强联动预测形成鲜明悖论。</a:t>
            </a:r>
            <a:endParaRPr lang="en-US" sz="2400"/>
          </a:p>
        </p:txBody>
      </p:sp>
      <p:sp>
        <p:nvSpPr>
          <p:cNvPr id="22" name="Freeform 22"/>
          <p:cNvSpPr/>
          <p:nvPr>
            <p:custDataLst>
              <p:tags r:id="rId16"/>
            </p:custDataLst>
          </p:nvPr>
        </p:nvSpPr>
        <p:spPr>
          <a:xfrm rot="10800000">
            <a:off x="6170295" y="6108700"/>
            <a:ext cx="5501640" cy="3141980"/>
          </a:xfrm>
          <a:custGeom>
            <a:avLst/>
            <a:gdLst/>
            <a:ahLst/>
            <a:cxnLst/>
            <a:rect l="l" t="t" r="r" b="b"/>
            <a:pathLst>
              <a:path w="4643440" h="2404212">
                <a:moveTo>
                  <a:pt x="217855" y="0"/>
                </a:moveTo>
                <a:lnTo>
                  <a:pt x="4425596" y="0"/>
                </a:lnTo>
                <a:cubicBezTo>
                  <a:pt x="4545905" y="0"/>
                  <a:pt x="4643440" y="97535"/>
                  <a:pt x="4643440" y="217853"/>
                </a:cubicBezTo>
                <a:lnTo>
                  <a:pt x="4643440" y="2186357"/>
                </a:lnTo>
                <a:cubicBezTo>
                  <a:pt x="4643440" y="2306677"/>
                  <a:pt x="4545905" y="2404212"/>
                  <a:pt x="4425596" y="2404212"/>
                </a:cubicBezTo>
                <a:lnTo>
                  <a:pt x="217855" y="2404212"/>
                </a:lnTo>
                <a:cubicBezTo>
                  <a:pt x="97535" y="2404212"/>
                  <a:pt x="0" y="2306677"/>
                  <a:pt x="0" y="2186357"/>
                </a:cubicBezTo>
                <a:lnTo>
                  <a:pt x="0" y="217853"/>
                </a:lnTo>
                <a:cubicBezTo>
                  <a:pt x="0" y="97535"/>
                  <a:pt x="97535" y="0"/>
                  <a:pt x="217855" y="0"/>
                </a:cubicBez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23" name="Freeform 23"/>
          <p:cNvSpPr/>
          <p:nvPr>
            <p:custDataLst>
              <p:tags r:id="rId17"/>
            </p:custDataLst>
          </p:nvPr>
        </p:nvSpPr>
        <p:spPr>
          <a:xfrm rot="10800000">
            <a:off x="10700385" y="7804785"/>
            <a:ext cx="1266096" cy="1266096"/>
          </a:xfrm>
          <a:custGeom>
            <a:avLst/>
            <a:gdLst/>
            <a:ahLst/>
            <a:cxnLst/>
            <a:rect l="l" t="t" r="r" b="b"/>
            <a:pathLst>
              <a:path w="1266096" h="1266096">
                <a:moveTo>
                  <a:pt x="633048" y="0"/>
                </a:moveTo>
                <a:cubicBezTo>
                  <a:pt x="283425" y="0"/>
                  <a:pt x="0" y="283425"/>
                  <a:pt x="0" y="633048"/>
                </a:cubicBezTo>
                <a:cubicBezTo>
                  <a:pt x="0" y="982671"/>
                  <a:pt x="283425" y="1266096"/>
                  <a:pt x="633048" y="1266096"/>
                </a:cubicBezTo>
                <a:cubicBezTo>
                  <a:pt x="982671" y="1266096"/>
                  <a:pt x="1266096" y="982671"/>
                  <a:pt x="1266096" y="633048"/>
                </a:cubicBezTo>
                <a:cubicBezTo>
                  <a:pt x="1266096" y="283425"/>
                  <a:pt x="982671" y="0"/>
                  <a:pt x="633048" y="0"/>
                </a:cubicBezTo>
                <a:close/>
              </a:path>
            </a:pathLst>
          </a:custGeom>
          <a:solidFill>
            <a:srgbClr val="EFCFBA">
              <a:alpha val="100000"/>
            </a:srgbClr>
          </a:solidFill>
          <a:ln w="25400" cap="flat" cmpd="sng">
            <a:noFill/>
            <a:prstDash val="solid"/>
            <a:round/>
          </a:ln>
        </p:spPr>
        <p:txBody>
          <a:bodyPr vert="horz" wrap="square" lIns="63500" tIns="63500" rIns="63500" bIns="63500" rtlCol="0" anchor="ctr"/>
          <a:lstStyle/>
          <a:p>
            <a:pPr algn="ctr">
              <a:defRPr/>
            </a:pPr>
          </a:p>
        </p:txBody>
      </p:sp>
      <p:sp>
        <p:nvSpPr>
          <p:cNvPr id="24" name="AutoShape 24"/>
          <p:cNvSpPr/>
          <p:nvPr>
            <p:custDataLst>
              <p:tags r:id="rId18"/>
            </p:custDataLst>
          </p:nvPr>
        </p:nvSpPr>
        <p:spPr>
          <a:xfrm>
            <a:off x="10696575" y="7950200"/>
            <a:ext cx="1270000" cy="10160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en-US" sz="4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04</a:t>
            </a:r>
            <a:endParaRPr lang="en-US" sz="1100"/>
          </a:p>
        </p:txBody>
      </p:sp>
      <p:sp>
        <p:nvSpPr>
          <p:cNvPr id="25" name="AutoShape 25"/>
          <p:cNvSpPr/>
          <p:nvPr>
            <p:custDataLst>
              <p:tags r:id="rId19"/>
            </p:custDataLst>
          </p:nvPr>
        </p:nvSpPr>
        <p:spPr>
          <a:xfrm>
            <a:off x="6169660" y="6297930"/>
            <a:ext cx="5501640" cy="6096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Backus-Smith 消费风险分担之谜</a:t>
            </a:r>
            <a:endParaRPr lang="en-US" sz="2800"/>
          </a:p>
        </p:txBody>
      </p:sp>
      <p:sp>
        <p:nvSpPr>
          <p:cNvPr id="26" name="AutoShape 26"/>
          <p:cNvSpPr/>
          <p:nvPr>
            <p:custDataLst>
              <p:tags r:id="rId20"/>
            </p:custDataLst>
          </p:nvPr>
        </p:nvSpPr>
        <p:spPr>
          <a:xfrm>
            <a:off x="6668135" y="6985000"/>
            <a:ext cx="4241800" cy="1143000"/>
          </a:xfrm>
          <a:prstGeom prst="rect">
            <a:avLst/>
          </a:prstGeom>
          <a:noFill/>
          <a:ln w="19050" cap="flat" cmpd="sng">
            <a:noFill/>
            <a:prstDash val="solid"/>
            <a:round/>
          </a:ln>
        </p:spPr>
        <p:txBody>
          <a:bodyPr vert="horz" wrap="square" lIns="0" tIns="0" rIns="0" bIns="0" rtlCol="0" anchor="t" anchorCtr="0"/>
          <a:lstStyle/>
          <a:p>
            <a:pPr indent="0" algn="l" eaLnBrk="1" fontAlgn="auto" latinLnBrk="0" hangingPunct="1">
              <a:lnSpc>
                <a:spcPct val="100000"/>
              </a:lnSpc>
              <a:defRPr/>
            </a:pPr>
            <a:r>
              <a:rPr lang="en-US" sz="2400" b="0" i="0" u="none" strike="noStrike">
                <a:solidFill>
                  <a:srgbClr val="FAF5F1">
                    <a:alpha val="90196"/>
                  </a:srgbClr>
                </a:solidFill>
                <a:latin typeface="Noto Sans SC" panose="020B0200000000000000" charset="-122"/>
                <a:ea typeface="Noto Sans SC" panose="020B0200000000000000" charset="-122"/>
                <a:cs typeface="Noto Sans SC" panose="020B0200000000000000" charset="-122"/>
                <a:sym typeface="Noto Sans SC" panose="020B0200000000000000" charset="-122"/>
              </a:rPr>
              <a:t>实证发现两国相对消费增长与实际汇率之间呈现微弱的负相关关系。这一结果直接挑战了国际完全风险分担理论中关于消费与汇率强正相关的基础预测逻辑。</a:t>
            </a:r>
            <a:endParaRPr lang="en-US" sz="2400"/>
          </a:p>
        </p:txBody>
      </p:sp>
      <p:sp>
        <p:nvSpPr>
          <p:cNvPr id="28" name="Freeform 7"/>
          <p:cNvSpPr/>
          <p:nvPr>
            <p:custDataLst>
              <p:tags r:id="rId21"/>
            </p:custDataLst>
          </p:nvPr>
        </p:nvSpPr>
        <p:spPr>
          <a:xfrm rot="10800000">
            <a:off x="11966575" y="6108700"/>
            <a:ext cx="4643755" cy="2735580"/>
          </a:xfrm>
          <a:custGeom>
            <a:avLst/>
            <a:gdLst/>
            <a:ahLst/>
            <a:cxnLst/>
            <a:rect l="l" t="t" r="r" b="b"/>
            <a:pathLst>
              <a:path w="4643440" h="2404212">
                <a:moveTo>
                  <a:pt x="217855" y="0"/>
                </a:moveTo>
                <a:lnTo>
                  <a:pt x="4425596" y="0"/>
                </a:lnTo>
                <a:cubicBezTo>
                  <a:pt x="4545905" y="0"/>
                  <a:pt x="4643440" y="97535"/>
                  <a:pt x="4643440" y="217853"/>
                </a:cubicBezTo>
                <a:lnTo>
                  <a:pt x="4643440" y="2186357"/>
                </a:lnTo>
                <a:cubicBezTo>
                  <a:pt x="4643440" y="2306677"/>
                  <a:pt x="4545905" y="2404212"/>
                  <a:pt x="4425596" y="2404212"/>
                </a:cubicBezTo>
                <a:lnTo>
                  <a:pt x="217855" y="2404212"/>
                </a:lnTo>
                <a:cubicBezTo>
                  <a:pt x="97535" y="2404212"/>
                  <a:pt x="0" y="2306677"/>
                  <a:pt x="0" y="2186357"/>
                </a:cubicBezTo>
                <a:lnTo>
                  <a:pt x="0" y="217853"/>
                </a:lnTo>
                <a:cubicBezTo>
                  <a:pt x="0" y="97535"/>
                  <a:pt x="97535" y="0"/>
                  <a:pt x="217855" y="0"/>
                </a:cubicBez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30" name="AutoShape 10"/>
          <p:cNvSpPr/>
          <p:nvPr>
            <p:custDataLst>
              <p:tags r:id="rId22"/>
            </p:custDataLst>
          </p:nvPr>
        </p:nvSpPr>
        <p:spPr>
          <a:xfrm>
            <a:off x="12169775" y="6400800"/>
            <a:ext cx="4241800" cy="6096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zh-CN" altLang="en-US"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远期溢价谜题</a:t>
            </a:r>
            <a:r>
              <a:rPr lang="en-US" altLang="zh-CN"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(UIP</a:t>
            </a:r>
            <a:r>
              <a:rPr lang="zh-CN" altLang="en-US"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偏离</a:t>
            </a:r>
            <a:r>
              <a:rPr lang="en-US" altLang="zh-CN"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rPr>
              <a:t>)</a:t>
            </a:r>
            <a:endParaRPr lang="en-US" altLang="zh-CN" sz="2800" b="1" i="0" u="none" strike="noStrike">
              <a:solidFill>
                <a:srgbClr val="FAF5F1"/>
              </a:solidFill>
              <a:latin typeface="Noto Serif SC" panose="02020200000000000000" charset="-122"/>
              <a:ea typeface="Noto Serif SC" panose="02020200000000000000" charset="-122"/>
              <a:cs typeface="Noto Serif SC" panose="02020200000000000000" charset="-122"/>
              <a:sym typeface="Noto Serif SC" panose="02020200000000000000" charset="-122"/>
            </a:endParaRPr>
          </a:p>
        </p:txBody>
      </p:sp>
      <p:sp>
        <p:nvSpPr>
          <p:cNvPr id="31" name="AutoShape 11"/>
          <p:cNvSpPr/>
          <p:nvPr>
            <p:custDataLst>
              <p:tags r:id="rId23"/>
            </p:custDataLst>
          </p:nvPr>
        </p:nvSpPr>
        <p:spPr>
          <a:xfrm>
            <a:off x="12169775" y="6985000"/>
            <a:ext cx="4241800" cy="1206500"/>
          </a:xfrm>
          <a:prstGeom prst="rect">
            <a:avLst/>
          </a:prstGeom>
          <a:noFill/>
          <a:ln w="19050" cap="flat" cmpd="sng">
            <a:noFill/>
            <a:prstDash val="solid"/>
            <a:round/>
          </a:ln>
        </p:spPr>
        <p:txBody>
          <a:bodyPr vert="horz" wrap="square" lIns="0" tIns="0" rIns="0" bIns="0" rtlCol="0" anchor="t" anchorCtr="0"/>
          <a:lstStyle/>
          <a:p>
            <a:pPr indent="0" algn="l" eaLnBrk="1" fontAlgn="auto" latinLnBrk="0" hangingPunct="1">
              <a:lnSpc>
                <a:spcPct val="100000"/>
              </a:lnSpc>
              <a:defRPr/>
            </a:pPr>
            <a:r>
              <a:rPr lang="zh-CN" altLang="en-US" sz="2400">
                <a:solidFill>
                  <a:schemeClr val="bg1"/>
                </a:solidFill>
                <a:latin typeface="Noto Sans SC" panose="020B0200000000000000" charset="-122"/>
                <a:ea typeface="Noto Sans SC" panose="020B0200000000000000" charset="-122"/>
                <a:cs typeface="Noto Sans SC" panose="020B0200000000000000" charset="-122"/>
              </a:rPr>
              <a:t>跨境利率差异无法被预期的本币贬值所抵消，反而预测汇率升值（尽管该模型的 </a:t>
            </a:r>
            <a:r>
              <a:rPr lang="en-US" altLang="zh-CN" sz="2400">
                <a:solidFill>
                  <a:schemeClr val="bg1"/>
                </a:solidFill>
                <a:latin typeface="Noto Sans SC" panose="020B0200000000000000" charset="-122"/>
                <a:ea typeface="Noto Sans SC" panose="020B0200000000000000" charset="-122"/>
                <a:cs typeface="Noto Sans SC" panose="020B0200000000000000" charset="-122"/>
              </a:rPr>
              <a:t>R² </a:t>
            </a:r>
            <a:r>
              <a:rPr lang="zh-CN" altLang="en-US" sz="2400">
                <a:solidFill>
                  <a:schemeClr val="bg1"/>
                </a:solidFill>
                <a:latin typeface="Noto Sans SC" panose="020B0200000000000000" charset="-122"/>
                <a:ea typeface="Noto Sans SC" panose="020B0200000000000000" charset="-122"/>
                <a:cs typeface="Noto Sans SC" panose="020B0200000000000000" charset="-122"/>
              </a:rPr>
              <a:t>值极低），从而导致货币套息交易产生正向预期收益</a:t>
            </a:r>
            <a:endParaRPr lang="zh-CN" altLang="en-US" sz="2400">
              <a:solidFill>
                <a:schemeClr val="bg1"/>
              </a:solidFill>
              <a:latin typeface="Noto Sans SC" panose="020B0200000000000000" charset="-122"/>
              <a:ea typeface="Noto Sans SC" panose="020B0200000000000000" charset="-122"/>
              <a:cs typeface="Noto Sans SC" panose="020B0200000000000000" charset="-122"/>
            </a:endParaRPr>
          </a:p>
        </p:txBody>
      </p:sp>
      <p:sp>
        <p:nvSpPr>
          <p:cNvPr id="35" name="Freeform 23"/>
          <p:cNvSpPr/>
          <p:nvPr>
            <p:custDataLst>
              <p:tags r:id="rId24"/>
            </p:custDataLst>
          </p:nvPr>
        </p:nvSpPr>
        <p:spPr>
          <a:xfrm rot="10800000">
            <a:off x="16176625" y="7578090"/>
            <a:ext cx="1266096" cy="1266096"/>
          </a:xfrm>
          <a:custGeom>
            <a:avLst/>
            <a:gdLst/>
            <a:ahLst/>
            <a:cxnLst/>
            <a:rect l="l" t="t" r="r" b="b"/>
            <a:pathLst>
              <a:path w="1266096" h="1266096">
                <a:moveTo>
                  <a:pt x="633048" y="0"/>
                </a:moveTo>
                <a:cubicBezTo>
                  <a:pt x="283425" y="0"/>
                  <a:pt x="0" y="283425"/>
                  <a:pt x="0" y="633048"/>
                </a:cubicBezTo>
                <a:cubicBezTo>
                  <a:pt x="0" y="982671"/>
                  <a:pt x="283425" y="1266096"/>
                  <a:pt x="633048" y="1266096"/>
                </a:cubicBezTo>
                <a:cubicBezTo>
                  <a:pt x="982671" y="1266096"/>
                  <a:pt x="1266096" y="982671"/>
                  <a:pt x="1266096" y="633048"/>
                </a:cubicBezTo>
                <a:cubicBezTo>
                  <a:pt x="1266096" y="283425"/>
                  <a:pt x="982671" y="0"/>
                  <a:pt x="633048" y="0"/>
                </a:cubicBezTo>
                <a:close/>
              </a:path>
            </a:pathLst>
          </a:custGeom>
          <a:solidFill>
            <a:srgbClr val="EFCFBA">
              <a:alpha val="100000"/>
            </a:srgbClr>
          </a:solidFill>
          <a:ln w="25400" cap="flat" cmpd="sng">
            <a:noFill/>
            <a:prstDash val="solid"/>
            <a:round/>
          </a:ln>
        </p:spPr>
        <p:txBody>
          <a:bodyPr vert="horz" wrap="square" lIns="63500" tIns="63500" rIns="63500" bIns="63500" rtlCol="0" anchor="ctr"/>
          <a:lstStyle/>
          <a:p>
            <a:pPr algn="ctr">
              <a:defRPr/>
            </a:pPr>
          </a:p>
        </p:txBody>
      </p:sp>
      <p:sp>
        <p:nvSpPr>
          <p:cNvPr id="36" name="AutoShape 24"/>
          <p:cNvSpPr/>
          <p:nvPr>
            <p:custDataLst>
              <p:tags r:id="rId25"/>
            </p:custDataLst>
          </p:nvPr>
        </p:nvSpPr>
        <p:spPr>
          <a:xfrm>
            <a:off x="16172815" y="7787005"/>
            <a:ext cx="1270000" cy="1016000"/>
          </a:xfrm>
          <a:prstGeom prst="rect">
            <a:avLst/>
          </a:prstGeom>
          <a:noFill/>
          <a:ln w="19050" cap="flat" cmpd="sng">
            <a:noFill/>
            <a:prstDash val="solid"/>
            <a:round/>
          </a:ln>
        </p:spPr>
        <p:txBody>
          <a:bodyPr vert="horz" wrap="square" lIns="0" tIns="0" rIns="0" bIns="0" rtlCol="0" anchor="t" anchorCtr="0"/>
          <a:lstStyle/>
          <a:p>
            <a:pPr marL="0" indent="0" algn="ctr">
              <a:lnSpc>
                <a:spcPts val="6000"/>
              </a:lnSpc>
              <a:defRPr/>
            </a:pPr>
            <a:r>
              <a:rPr lang="en-US" sz="4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05</a:t>
            </a:r>
            <a:endParaRPr lang="en-US" sz="11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381" y="8232872"/>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3" name="Group 3"/>
          <p:cNvGrpSpPr/>
          <p:nvPr/>
        </p:nvGrpSpPr>
        <p:grpSpPr>
          <a:xfrm>
            <a:off x="0" y="10057758"/>
            <a:ext cx="18288000" cy="229244"/>
            <a:chOff x="0" y="0"/>
            <a:chExt cx="4816593" cy="60377"/>
          </a:xfrm>
        </p:grpSpPr>
        <p:sp>
          <p:nvSpPr>
            <p:cNvPr id="4" name="Freeform 4"/>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5" name="TextBox 5"/>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6" name="Freeform 6"/>
          <p:cNvSpPr/>
          <p:nvPr/>
        </p:nvSpPr>
        <p:spPr>
          <a:xfrm rot="-10800000">
            <a:off x="10024850" y="-1182136"/>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extLst>
                <a:ext uri="{96DAC541-7B7A-43D3-8B79-37D633B846F1}">
                  <asvg:svgBlip xmlns:asvg="http://schemas.microsoft.com/office/drawing/2016/SVG/main" r:embed="rId2"/>
                </a:ext>
              </a:extLst>
            </a:blip>
            <a:stretch>
              <a:fillRect t="-3851" r="-44828"/>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grpSp>
        <p:nvGrpSpPr>
          <p:cNvPr id="7" name="Group 7"/>
          <p:cNvGrpSpPr/>
          <p:nvPr/>
        </p:nvGrpSpPr>
        <p:grpSpPr>
          <a:xfrm>
            <a:off x="0" y="1939932"/>
            <a:ext cx="18288000" cy="6292940"/>
            <a:chOff x="0" y="0"/>
            <a:chExt cx="4816593" cy="1657400"/>
          </a:xfrm>
        </p:grpSpPr>
        <p:sp>
          <p:nvSpPr>
            <p:cNvPr id="8" name="Freeform 8"/>
            <p:cNvSpPr/>
            <p:nvPr/>
          </p:nvSpPr>
          <p:spPr>
            <a:xfrm>
              <a:off x="0" y="0"/>
              <a:ext cx="4816592" cy="1657400"/>
            </a:xfrm>
            <a:custGeom>
              <a:avLst/>
              <a:gdLst/>
              <a:ahLst/>
              <a:cxnLst/>
              <a:rect l="l" t="t" r="r" b="b"/>
              <a:pathLst>
                <a:path w="4816592" h="1657400">
                  <a:moveTo>
                    <a:pt x="0" y="0"/>
                  </a:moveTo>
                  <a:lnTo>
                    <a:pt x="4816592" y="0"/>
                  </a:lnTo>
                  <a:lnTo>
                    <a:pt x="4816592" y="1657400"/>
                  </a:lnTo>
                  <a:lnTo>
                    <a:pt x="0" y="1657400"/>
                  </a:lnTo>
                  <a:close/>
                </a:path>
              </a:pathLst>
            </a:custGeom>
            <a:solidFill>
              <a:srgbClr val="F4F0ED"/>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9" name="TextBox 9"/>
            <p:cNvSpPr txBox="1"/>
            <p:nvPr/>
          </p:nvSpPr>
          <p:spPr>
            <a:xfrm>
              <a:off x="0" y="-38100"/>
              <a:ext cx="4816593" cy="1695500"/>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0" name="Group 10"/>
          <p:cNvGrpSpPr/>
          <p:nvPr/>
        </p:nvGrpSpPr>
        <p:grpSpPr>
          <a:xfrm>
            <a:off x="0" y="8144870"/>
            <a:ext cx="18288000" cy="88002"/>
            <a:chOff x="0" y="0"/>
            <a:chExt cx="24384000" cy="117336"/>
          </a:xfrm>
        </p:grpSpPr>
        <p:sp>
          <p:nvSpPr>
            <p:cNvPr id="11" name="AutoShape 11"/>
            <p:cNvSpPr/>
            <p:nvPr/>
          </p:nvSpPr>
          <p:spPr>
            <a:xfrm>
              <a:off x="0" y="104636"/>
              <a:ext cx="24384000" cy="0"/>
            </a:xfrm>
            <a:prstGeom prst="line">
              <a:avLst/>
            </a:prstGeom>
            <a:ln w="25400" cap="flat">
              <a:solidFill>
                <a:srgbClr val="A8896F"/>
              </a:solidFill>
              <a:prstDash val="solid"/>
              <a:headEnd type="none" w="sm" len="sm"/>
              <a:tailEnd type="none" w="sm" len="sm"/>
            </a:ln>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2" name="AutoShape 12"/>
            <p:cNvSpPr/>
            <p:nvPr/>
          </p:nvSpPr>
          <p:spPr>
            <a:xfrm>
              <a:off x="0" y="12700"/>
              <a:ext cx="24384000" cy="0"/>
            </a:xfrm>
            <a:prstGeom prst="line">
              <a:avLst/>
            </a:prstGeom>
            <a:ln w="25400" cap="flat">
              <a:solidFill>
                <a:srgbClr val="A8896F"/>
              </a:solidFill>
              <a:prstDash val="solid"/>
              <a:headEnd type="none" w="sm" len="sm"/>
              <a:tailEnd type="none" w="sm" len="sm"/>
            </a:ln>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grpSp>
        <p:nvGrpSpPr>
          <p:cNvPr id="15" name="Group 15"/>
          <p:cNvGrpSpPr/>
          <p:nvPr/>
        </p:nvGrpSpPr>
        <p:grpSpPr>
          <a:xfrm>
            <a:off x="0" y="0"/>
            <a:ext cx="18288000" cy="229244"/>
            <a:chOff x="0" y="0"/>
            <a:chExt cx="4816593" cy="60377"/>
          </a:xfrm>
        </p:grpSpPr>
        <p:sp>
          <p:nvSpPr>
            <p:cNvPr id="16" name="Freeform 16"/>
            <p:cNvSpPr/>
            <p:nvPr/>
          </p:nvSpPr>
          <p:spPr>
            <a:xfrm>
              <a:off x="0" y="0"/>
              <a:ext cx="4816592" cy="60377"/>
            </a:xfrm>
            <a:custGeom>
              <a:avLst/>
              <a:gdLst/>
              <a:ahLst/>
              <a:cxnLst/>
              <a:rect l="l" t="t" r="r" b="b"/>
              <a:pathLst>
                <a:path w="4816592" h="60377">
                  <a:moveTo>
                    <a:pt x="0" y="0"/>
                  </a:moveTo>
                  <a:lnTo>
                    <a:pt x="4816592" y="0"/>
                  </a:lnTo>
                  <a:lnTo>
                    <a:pt x="4816592" y="60377"/>
                  </a:lnTo>
                  <a:lnTo>
                    <a:pt x="0" y="60377"/>
                  </a:lnTo>
                  <a:close/>
                </a:path>
              </a:pathLst>
            </a:custGeom>
            <a:solidFill>
              <a:srgbClr val="A8896F"/>
            </a:solid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sp>
          <p:nvSpPr>
            <p:cNvPr id="17" name="TextBox 17"/>
            <p:cNvSpPr txBox="1"/>
            <p:nvPr/>
          </p:nvSpPr>
          <p:spPr>
            <a:xfrm>
              <a:off x="0" y="-38100"/>
              <a:ext cx="4816593" cy="98477"/>
            </a:xfrm>
            <a:prstGeom prst="rect">
              <a:avLst/>
            </a:prstGeom>
          </p:spPr>
          <p:txBody>
            <a:bodyPr lIns="50800" tIns="50800" rIns="50800" bIns="50800" rtlCol="0" anchor="ctr"/>
            <a:lstStyle/>
            <a:p>
              <a:pPr algn="ctr" defTabSz="609600">
                <a:lnSpc>
                  <a:spcPts val="1775"/>
                </a:lnSpc>
                <a:spcBef>
                  <a:spcPct val="0"/>
                </a:spcBef>
                <a:spcAft>
                  <a:spcPct val="0"/>
                </a:spcAft>
              </a:pPr>
              <a:endParaRPr sz="1800" kern="1200">
                <a:solidFill>
                  <a:prstClr val="black"/>
                </a:solidFill>
                <a:latin typeface="Times New Roman" panose="02020603050405020304" pitchFamily="18" charset="0"/>
                <a:ea typeface="宋体" panose="02010600030101010101" pitchFamily="2" charset="-122"/>
                <a:cs typeface="+mn-cs"/>
                <a:sym typeface="Times New Roman" panose="02020603050405020304" pitchFamily="18" charset="0"/>
              </a:endParaRPr>
            </a:p>
          </p:txBody>
        </p:sp>
      </p:grpSp>
      <p:sp>
        <p:nvSpPr>
          <p:cNvPr id="18" name="TextBox 18"/>
          <p:cNvSpPr txBox="1"/>
          <p:nvPr/>
        </p:nvSpPr>
        <p:spPr>
          <a:xfrm>
            <a:off x="1323115" y="4259533"/>
            <a:ext cx="15640495" cy="2362200"/>
          </a:xfrm>
          <a:prstGeom prst="rect">
            <a:avLst/>
          </a:prstGeom>
        </p:spPr>
        <p:txBody>
          <a:bodyPr lIns="0" tIns="0" rIns="0" bIns="0" rtlCol="0" anchor="t">
            <a:spAutoFit/>
          </a:bodyPr>
          <a:lstStyle/>
          <a:p>
            <a:pPr algn="ctr" defTabSz="609600">
              <a:lnSpc>
                <a:spcPts val="9210"/>
              </a:lnSpc>
              <a:spcBef>
                <a:spcPct val="0"/>
              </a:spcBef>
              <a:spcAft>
                <a:spcPct val="0"/>
              </a:spcAft>
            </a:pPr>
            <a:r>
              <a:rPr lang="zh-CN" altLang="en-US" sz="987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rPr>
              <a:t>感谢聆听</a:t>
            </a:r>
            <a:endParaRPr lang="en-US" altLang="zh-CN" sz="987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a:p>
            <a:pPr algn="ctr" defTabSz="609600">
              <a:lnSpc>
                <a:spcPts val="9210"/>
              </a:lnSpc>
              <a:spcBef>
                <a:spcPct val="0"/>
              </a:spcBef>
              <a:spcAft>
                <a:spcPct val="0"/>
              </a:spcAft>
            </a:pPr>
            <a:endParaRPr lang="zh-CN" altLang="en-US" sz="6600" b="1" kern="1200" spc="243" dirty="0">
              <a:solidFill>
                <a:srgbClr val="5B3E32"/>
              </a:solidFill>
              <a:latin typeface="Arial" panose="020B0604020202020204" pitchFamily="34" charset="0"/>
              <a:ea typeface="黑体" panose="02010609060101010101" charset="-122"/>
              <a:cs typeface="思源宋体 Bold" panose="02020700000000000000" charset="-122"/>
              <a:sym typeface="Times New Roman" panose="02020603050405020304" pitchFamily="18" charset="0"/>
            </a:endParaRPr>
          </a:p>
        </p:txBody>
      </p:sp>
      <p:sp>
        <p:nvSpPr>
          <p:cNvPr id="22" name="Freeform 22"/>
          <p:cNvSpPr/>
          <p:nvPr/>
        </p:nvSpPr>
        <p:spPr>
          <a:xfrm>
            <a:off x="7150794" y="530691"/>
            <a:ext cx="3986414" cy="2818481"/>
          </a:xfrm>
          <a:custGeom>
            <a:avLst/>
            <a:gdLst/>
            <a:ahLst/>
            <a:cxnLst/>
            <a:rect l="l" t="t" r="r" b="b"/>
            <a:pathLst>
              <a:path w="3986413" h="2818481">
                <a:moveTo>
                  <a:pt x="0" y="0"/>
                </a:moveTo>
                <a:lnTo>
                  <a:pt x="3986412" y="0"/>
                </a:lnTo>
                <a:lnTo>
                  <a:pt x="3986412" y="2818481"/>
                </a:lnTo>
                <a:lnTo>
                  <a:pt x="0" y="2818481"/>
                </a:lnTo>
                <a:lnTo>
                  <a:pt x="0" y="0"/>
                </a:lnTo>
                <a:close/>
              </a:path>
            </a:pathLst>
          </a:custGeom>
          <a:blipFill>
            <a:blip r:embed="rId3"/>
            <a:stretch>
              <a:fillRect/>
            </a:stretch>
          </a:blipFill>
        </p:spPr>
        <p:txBody>
          <a:bodyPr/>
          <a:lstStyle/>
          <a:p>
            <a:pPr defTabSz="609600">
              <a:spcBef>
                <a:spcPct val="0"/>
              </a:spcBef>
              <a:spcAft>
                <a:spcPct val="0"/>
              </a:spcAft>
            </a:pPr>
            <a:endParaRPr lang="zh-CN" altLang="en-US" sz="1800" kern="1200">
              <a:solidFill>
                <a:prstClr val="black"/>
              </a:solidFill>
              <a:latin typeface="Times New Roman" panose="02020603050405020304" pitchFamily="18" charset="0"/>
              <a:ea typeface="微软雅黑" panose="020B0503020204020204" charset="-122"/>
              <a:cs typeface="+mn-cs"/>
              <a:sym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36600"/>
            <a:ext cx="18287996" cy="8803157"/>
          </a:xfrm>
          <a:custGeom>
            <a:avLst/>
            <a:gdLst/>
            <a:ahLst/>
            <a:cxnLst/>
            <a:rect l="l" t="t" r="r" b="b"/>
            <a:pathLst>
              <a:path w="18287996" h="8803157">
                <a:moveTo>
                  <a:pt x="0" y="0"/>
                </a:moveTo>
                <a:lnTo>
                  <a:pt x="18287996" y="0"/>
                </a:lnTo>
                <a:lnTo>
                  <a:pt x="18287996" y="8803157"/>
                </a:lnTo>
                <a:lnTo>
                  <a:pt x="0" y="8803157"/>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Freeform 3"/>
          <p:cNvSpPr/>
          <p:nvPr/>
        </p:nvSpPr>
        <p:spPr>
          <a:xfrm>
            <a:off x="0" y="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Freeform 4"/>
          <p:cNvSpPr/>
          <p:nvPr/>
        </p:nvSpPr>
        <p:spPr>
          <a:xfrm>
            <a:off x="0" y="1014730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2159000" y="914400"/>
            <a:ext cx="13970000" cy="1028700"/>
          </a:xfrm>
          <a:prstGeom prst="rect">
            <a:avLst/>
          </a:prstGeom>
          <a:noFill/>
          <a:ln w="19050" cap="flat" cmpd="sng">
            <a:noFill/>
            <a:prstDash val="solid"/>
            <a:round/>
          </a:ln>
        </p:spPr>
        <p:txBody>
          <a:bodyPr vert="horz" wrap="square" lIns="0" tIns="0" rIns="0" bIns="0" rtlCol="0" anchor="ctr" anchorCtr="0"/>
          <a:lstStyle/>
          <a:p>
            <a:pPr marL="0" indent="0" algn="ctr">
              <a:lnSpc>
                <a:spcPts val="6000"/>
              </a:lnSpc>
              <a:defRPr/>
            </a:pPr>
            <a:r>
              <a:rPr lang="en-US" sz="4400" b="1" i="0" u="none" strike="noStrike" spc="100">
                <a:solidFill>
                  <a:srgbClr val="5B3E32"/>
                </a:solidFill>
                <a:latin typeface="Noto Serif SC Bold"/>
                <a:ea typeface="Noto Serif SC Bold"/>
                <a:cs typeface="Noto Serif SC Bold"/>
                <a:sym typeface="Noto Serif SC Bold"/>
              </a:rPr>
              <a:t>Meese-Rogoff 与 PPP 异常现象深度剖析</a:t>
            </a:r>
            <a:endParaRPr lang="en-US" sz="1100"/>
          </a:p>
        </p:txBody>
      </p:sp>
      <p:sp>
        <p:nvSpPr>
          <p:cNvPr id="6" name="AutoShape 6"/>
          <p:cNvSpPr/>
          <p:nvPr/>
        </p:nvSpPr>
        <p:spPr>
          <a:xfrm>
            <a:off x="15125700" y="8940800"/>
            <a:ext cx="2806700" cy="558800"/>
          </a:xfrm>
          <a:prstGeom prst="rect">
            <a:avLst/>
          </a:prstGeom>
          <a:noFill/>
          <a:ln w="19050" cap="flat" cmpd="sng">
            <a:noFill/>
            <a:prstDash val="solid"/>
            <a:round/>
          </a:ln>
        </p:spPr>
        <p:txBody>
          <a:bodyPr vert="horz" wrap="square" lIns="0" tIns="0" rIns="0" bIns="0" rtlCol="0" anchor="t" anchorCtr="0"/>
          <a:lstStyle/>
          <a:p>
            <a:pPr marL="0" indent="0" algn="r">
              <a:lnSpc>
                <a:spcPts val="3000"/>
              </a:lnSpc>
              <a:defRPr/>
            </a:pPr>
            <a:r>
              <a:rPr lang="en-US" sz="2000" b="1" i="0" u="none" strike="noStrike">
                <a:solidFill>
                  <a:srgbClr val="A8896F"/>
                </a:solidFill>
                <a:latin typeface="Abhaya Libre"/>
                <a:ea typeface="Abhaya Libre"/>
                <a:cs typeface="Abhaya Libre"/>
                <a:sym typeface="Abhaya Libre"/>
              </a:rPr>
              <a:t>PART 03 实证与谜题复盘</a:t>
            </a:r>
            <a:endParaRPr lang="en-US" sz="1100"/>
          </a:p>
        </p:txBody>
      </p:sp>
      <p:sp>
        <p:nvSpPr>
          <p:cNvPr id="7" name="Freeform 7"/>
          <p:cNvSpPr/>
          <p:nvPr/>
        </p:nvSpPr>
        <p:spPr>
          <a:xfrm>
            <a:off x="1778000" y="2679700"/>
            <a:ext cx="920090" cy="920090"/>
          </a:xfrm>
          <a:custGeom>
            <a:avLst/>
            <a:gdLst/>
            <a:ahLst/>
            <a:cxnLst/>
            <a:rect l="l" t="t" r="r" b="b"/>
            <a:pathLst>
              <a:path w="920090" h="920090">
                <a:moveTo>
                  <a:pt x="460045" y="0"/>
                </a:moveTo>
                <a:cubicBezTo>
                  <a:pt x="205969" y="0"/>
                  <a:pt x="0" y="205969"/>
                  <a:pt x="0" y="460045"/>
                </a:cubicBezTo>
                <a:cubicBezTo>
                  <a:pt x="0" y="714121"/>
                  <a:pt x="205969" y="920090"/>
                  <a:pt x="460045" y="920090"/>
                </a:cubicBezTo>
                <a:cubicBezTo>
                  <a:pt x="714121" y="920090"/>
                  <a:pt x="920090" y="714121"/>
                  <a:pt x="920090" y="460045"/>
                </a:cubicBezTo>
                <a:cubicBezTo>
                  <a:pt x="920090" y="205969"/>
                  <a:pt x="714121" y="0"/>
                  <a:pt x="460045" y="0"/>
                </a:cubicBezTo>
                <a:close/>
              </a:path>
            </a:pathLst>
          </a:custGeom>
          <a:solidFill>
            <a:srgbClr val="000000">
              <a:alpha val="0"/>
            </a:srgbClr>
          </a:solidFill>
          <a:ln w="25400" cap="sq" cmpd="sng">
            <a:solidFill>
              <a:srgbClr val="A8896F">
                <a:alpha val="95000"/>
              </a:srgbClr>
            </a:solidFill>
            <a:prstDash val="solid"/>
            <a:miter lim="10000000"/>
          </a:ln>
        </p:spPr>
        <p:txBody>
          <a:bodyPr vert="horz" wrap="square" lIns="63500" tIns="63500" rIns="63500" bIns="63500" rtlCol="0" anchor="ctr"/>
          <a:lstStyle/>
          <a:p>
            <a:pPr algn="ctr">
              <a:defRPr/>
            </a:pPr>
          </a:p>
        </p:txBody>
      </p:sp>
      <p:sp>
        <p:nvSpPr>
          <p:cNvPr id="8" name="Freeform 8"/>
          <p:cNvSpPr/>
          <p:nvPr/>
        </p:nvSpPr>
        <p:spPr>
          <a:xfrm>
            <a:off x="3162300" y="2971800"/>
            <a:ext cx="349876" cy="349876"/>
          </a:xfrm>
          <a:custGeom>
            <a:avLst/>
            <a:gdLst/>
            <a:ahLst/>
            <a:cxnLst/>
            <a:rect l="l" t="t" r="r" b="b"/>
            <a:pathLst>
              <a:path w="349876" h="349876">
                <a:moveTo>
                  <a:pt x="174937" y="0"/>
                </a:moveTo>
                <a:cubicBezTo>
                  <a:pt x="78322" y="0"/>
                  <a:pt x="0" y="78322"/>
                  <a:pt x="0" y="174937"/>
                </a:cubicBezTo>
                <a:cubicBezTo>
                  <a:pt x="0" y="271554"/>
                  <a:pt x="78322" y="349876"/>
                  <a:pt x="174937" y="349876"/>
                </a:cubicBezTo>
                <a:cubicBezTo>
                  <a:pt x="271554" y="349876"/>
                  <a:pt x="349876" y="271554"/>
                  <a:pt x="349876" y="174937"/>
                </a:cubicBezTo>
                <a:cubicBezTo>
                  <a:pt x="349876" y="78322"/>
                  <a:pt x="271554" y="0"/>
                  <a:pt x="174937" y="0"/>
                </a:cubicBezTo>
                <a:close/>
              </a:path>
            </a:pathLst>
          </a:custGeom>
          <a:solidFill>
            <a:srgbClr val="D1BFB0">
              <a:alpha val="3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3975100" y="2616200"/>
            <a:ext cx="5080000" cy="5080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2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01. Meese-Rogoff 汇率脱钩谜题</a:t>
            </a:r>
            <a:endParaRPr lang="en-US" sz="1100"/>
          </a:p>
        </p:txBody>
      </p:sp>
      <p:sp>
        <p:nvSpPr>
          <p:cNvPr id="10" name="AutoShape 10"/>
          <p:cNvSpPr/>
          <p:nvPr/>
        </p:nvSpPr>
        <p:spPr>
          <a:xfrm>
            <a:off x="3975100" y="3175000"/>
            <a:ext cx="5080000" cy="1016000"/>
          </a:xfrm>
          <a:prstGeom prst="rect">
            <a:avLst/>
          </a:prstGeom>
          <a:noFill/>
          <a:ln w="19050" cap="flat" cmpd="sng">
            <a:noFill/>
            <a:prstDash val="solid"/>
            <a:round/>
          </a:ln>
        </p:spPr>
        <p:txBody>
          <a:bodyPr vert="horz" wrap="square" lIns="0" tIns="0" rIns="0" bIns="0" rtlCol="0" anchor="t" anchorCtr="0"/>
          <a:lstStyle/>
          <a:p>
            <a:pPr marL="0" indent="0" algn="l">
              <a:lnSpc>
                <a:spcPts val="24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传统宏观模型难以解释短期汇率波动。实证发现名义汇率(et)的波动性远大于宏观经济基本面总量，且其变化路径呈现显著的随机游走特征，预测能力甚至弱于简单的随机游走假设。</a:t>
            </a:r>
            <a:endParaRPr lang="en-US" sz="1100"/>
          </a:p>
        </p:txBody>
      </p:sp>
      <p:sp>
        <p:nvSpPr>
          <p:cNvPr id="11" name="AutoShape 11"/>
          <p:cNvSpPr/>
          <p:nvPr/>
        </p:nvSpPr>
        <p:spPr>
          <a:xfrm>
            <a:off x="3975100" y="4318000"/>
            <a:ext cx="4826000" cy="25400"/>
          </a:xfrm>
          <a:prstGeom prst="roundRect">
            <a:avLst>
              <a:gd name="adj" fmla="val 0"/>
            </a:avLst>
          </a:prstGeom>
          <a:solidFill>
            <a:srgbClr val="A8896F">
              <a:alpha val="30000"/>
            </a:srgbClr>
          </a:solidFill>
          <a:ln w="25400" cap="flat" cmpd="sng">
            <a:noFill/>
            <a:prstDash val="solid"/>
            <a:round/>
          </a:ln>
        </p:spPr>
        <p:txBody>
          <a:bodyPr vert="horz" wrap="square" lIns="63500" tIns="63500" rIns="63500" bIns="63500" rtlCol="0" anchor="ctr"/>
          <a:lstStyle/>
          <a:p>
            <a:pPr algn="ctr">
              <a:defRPr/>
            </a:pPr>
          </a:p>
        </p:txBody>
      </p:sp>
      <p:sp>
        <p:nvSpPr>
          <p:cNvPr id="12" name="Freeform 12"/>
          <p:cNvSpPr/>
          <p:nvPr/>
        </p:nvSpPr>
        <p:spPr>
          <a:xfrm>
            <a:off x="1778000" y="4699000"/>
            <a:ext cx="920090" cy="920090"/>
          </a:xfrm>
          <a:custGeom>
            <a:avLst/>
            <a:gdLst/>
            <a:ahLst/>
            <a:cxnLst/>
            <a:rect l="l" t="t" r="r" b="b"/>
            <a:pathLst>
              <a:path w="920090" h="920090">
                <a:moveTo>
                  <a:pt x="460045" y="0"/>
                </a:moveTo>
                <a:cubicBezTo>
                  <a:pt x="205969" y="0"/>
                  <a:pt x="0" y="205969"/>
                  <a:pt x="0" y="460045"/>
                </a:cubicBezTo>
                <a:cubicBezTo>
                  <a:pt x="0" y="714121"/>
                  <a:pt x="205969" y="920090"/>
                  <a:pt x="460045" y="920090"/>
                </a:cubicBezTo>
                <a:cubicBezTo>
                  <a:pt x="714121" y="920090"/>
                  <a:pt x="920090" y="714121"/>
                  <a:pt x="920090" y="460045"/>
                </a:cubicBezTo>
                <a:cubicBezTo>
                  <a:pt x="920090" y="205969"/>
                  <a:pt x="714121" y="0"/>
                  <a:pt x="460045" y="0"/>
                </a:cubicBezTo>
                <a:close/>
              </a:path>
            </a:pathLst>
          </a:custGeom>
          <a:solidFill>
            <a:srgbClr val="000000">
              <a:alpha val="0"/>
            </a:srgbClr>
          </a:solidFill>
          <a:ln w="25400" cap="sq" cmpd="sng">
            <a:solidFill>
              <a:srgbClr val="A8896F">
                <a:alpha val="95000"/>
              </a:srgbClr>
            </a:solidFill>
            <a:prstDash val="solid"/>
            <a:miter lim="10000000"/>
          </a:ln>
        </p:spPr>
        <p:txBody>
          <a:bodyPr vert="horz" wrap="square" lIns="63500" tIns="63500" rIns="63500" bIns="63500" rtlCol="0" anchor="ctr"/>
          <a:lstStyle/>
          <a:p>
            <a:pPr algn="ctr">
              <a:defRPr/>
            </a:pPr>
          </a:p>
        </p:txBody>
      </p:sp>
      <p:sp>
        <p:nvSpPr>
          <p:cNvPr id="13" name="Freeform 13"/>
          <p:cNvSpPr/>
          <p:nvPr/>
        </p:nvSpPr>
        <p:spPr>
          <a:xfrm>
            <a:off x="3162300" y="4953000"/>
            <a:ext cx="349876" cy="349876"/>
          </a:xfrm>
          <a:custGeom>
            <a:avLst/>
            <a:gdLst/>
            <a:ahLst/>
            <a:cxnLst/>
            <a:rect l="l" t="t" r="r" b="b"/>
            <a:pathLst>
              <a:path w="349876" h="349876">
                <a:moveTo>
                  <a:pt x="174937" y="0"/>
                </a:moveTo>
                <a:cubicBezTo>
                  <a:pt x="78322" y="0"/>
                  <a:pt x="0" y="78322"/>
                  <a:pt x="0" y="174937"/>
                </a:cubicBezTo>
                <a:cubicBezTo>
                  <a:pt x="0" y="271554"/>
                  <a:pt x="78322" y="349876"/>
                  <a:pt x="174937" y="349876"/>
                </a:cubicBezTo>
                <a:cubicBezTo>
                  <a:pt x="271554" y="349876"/>
                  <a:pt x="349876" y="271554"/>
                  <a:pt x="349876" y="174937"/>
                </a:cubicBezTo>
                <a:cubicBezTo>
                  <a:pt x="349876" y="78322"/>
                  <a:pt x="271554" y="0"/>
                  <a:pt x="174937" y="0"/>
                </a:cubicBezTo>
                <a:close/>
              </a:path>
            </a:pathLst>
          </a:custGeom>
          <a:solidFill>
            <a:srgbClr val="5B3E32">
              <a:alpha val="1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nvSpPr>
        <p:spPr>
          <a:xfrm>
            <a:off x="3975100" y="4635500"/>
            <a:ext cx="5080000" cy="5080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2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02. 购买力平价 (PPP) 收敛缓慢之谜</a:t>
            </a:r>
            <a:endParaRPr lang="en-US" sz="1100"/>
          </a:p>
        </p:txBody>
      </p:sp>
      <p:sp>
        <p:nvSpPr>
          <p:cNvPr id="15" name="AutoShape 15"/>
          <p:cNvSpPr/>
          <p:nvPr/>
        </p:nvSpPr>
        <p:spPr>
          <a:xfrm>
            <a:off x="3975100" y="5207000"/>
            <a:ext cx="5080000" cy="1016000"/>
          </a:xfrm>
          <a:prstGeom prst="rect">
            <a:avLst/>
          </a:prstGeom>
          <a:noFill/>
          <a:ln w="19050" cap="flat" cmpd="sng">
            <a:noFill/>
            <a:prstDash val="solid"/>
            <a:round/>
          </a:ln>
        </p:spPr>
        <p:txBody>
          <a:bodyPr vert="horz" wrap="square" lIns="0" tIns="0" rIns="0" bIns="0" rtlCol="0" anchor="t" anchorCtr="0"/>
          <a:lstStyle/>
          <a:p>
            <a:pPr marL="0" indent="0" algn="l">
              <a:lnSpc>
                <a:spcPts val="24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实际汇率(qt)与名义汇率高度联动，两者表现出相似的持久性。PPP理论所暗含的均值回归过程极其缓慢，半衰期通常在3-5年，这表明国际商品市场的套利调整存在巨大摩擦成本。</a:t>
            </a:r>
            <a:endParaRPr lang="en-US" sz="1100"/>
          </a:p>
        </p:txBody>
      </p:sp>
      <p:sp>
        <p:nvSpPr>
          <p:cNvPr id="16" name="AutoShape 16"/>
          <p:cNvSpPr/>
          <p:nvPr/>
        </p:nvSpPr>
        <p:spPr>
          <a:xfrm>
            <a:off x="3975100" y="6350000"/>
            <a:ext cx="4826000" cy="25400"/>
          </a:xfrm>
          <a:prstGeom prst="roundRect">
            <a:avLst>
              <a:gd name="adj" fmla="val 0"/>
            </a:avLst>
          </a:prstGeom>
          <a:solidFill>
            <a:srgbClr val="A8896F">
              <a:alpha val="30000"/>
            </a:srgbClr>
          </a:solidFill>
          <a:ln w="25400" cap="flat" cmpd="sng">
            <a:noFill/>
            <a:prstDash val="solid"/>
            <a:round/>
          </a:ln>
        </p:spPr>
        <p:txBody>
          <a:bodyPr vert="horz" wrap="square" lIns="63500" tIns="63500" rIns="63500" bIns="63500" rtlCol="0" anchor="ctr"/>
          <a:lstStyle/>
          <a:p>
            <a:pPr algn="ctr">
              <a:defRPr/>
            </a:pPr>
          </a:p>
        </p:txBody>
      </p:sp>
      <p:sp>
        <p:nvSpPr>
          <p:cNvPr id="17" name="Freeform 17"/>
          <p:cNvSpPr/>
          <p:nvPr/>
        </p:nvSpPr>
        <p:spPr>
          <a:xfrm>
            <a:off x="1778000" y="6731000"/>
            <a:ext cx="920090" cy="920090"/>
          </a:xfrm>
          <a:custGeom>
            <a:avLst/>
            <a:gdLst/>
            <a:ahLst/>
            <a:cxnLst/>
            <a:rect l="l" t="t" r="r" b="b"/>
            <a:pathLst>
              <a:path w="920090" h="920090">
                <a:moveTo>
                  <a:pt x="460045" y="0"/>
                </a:moveTo>
                <a:cubicBezTo>
                  <a:pt x="205969" y="0"/>
                  <a:pt x="0" y="205969"/>
                  <a:pt x="0" y="460045"/>
                </a:cubicBezTo>
                <a:cubicBezTo>
                  <a:pt x="0" y="714121"/>
                  <a:pt x="205969" y="920090"/>
                  <a:pt x="460045" y="920090"/>
                </a:cubicBezTo>
                <a:cubicBezTo>
                  <a:pt x="714121" y="920090"/>
                  <a:pt x="920090" y="714121"/>
                  <a:pt x="920090" y="460045"/>
                </a:cubicBezTo>
                <a:cubicBezTo>
                  <a:pt x="920090" y="205969"/>
                  <a:pt x="714121" y="0"/>
                  <a:pt x="460045" y="0"/>
                </a:cubicBezTo>
                <a:close/>
              </a:path>
            </a:pathLst>
          </a:custGeom>
          <a:solidFill>
            <a:srgbClr val="000000">
              <a:alpha val="0"/>
            </a:srgbClr>
          </a:solidFill>
          <a:ln w="25400" cap="sq" cmpd="sng">
            <a:solidFill>
              <a:srgbClr val="A8896F">
                <a:alpha val="95000"/>
              </a:srgbClr>
            </a:solidFill>
            <a:prstDash val="solid"/>
            <a:miter lim="10000000"/>
          </a:ln>
        </p:spPr>
        <p:txBody>
          <a:bodyPr vert="horz" wrap="square" lIns="63500" tIns="63500" rIns="63500" bIns="63500" rtlCol="0" anchor="ctr"/>
          <a:lstStyle/>
          <a:p>
            <a:pPr algn="ctr">
              <a:defRPr/>
            </a:pPr>
          </a:p>
        </p:txBody>
      </p:sp>
      <p:sp>
        <p:nvSpPr>
          <p:cNvPr id="18" name="Freeform 18"/>
          <p:cNvSpPr/>
          <p:nvPr/>
        </p:nvSpPr>
        <p:spPr>
          <a:xfrm>
            <a:off x="3162300" y="6985000"/>
            <a:ext cx="349876" cy="349876"/>
          </a:xfrm>
          <a:custGeom>
            <a:avLst/>
            <a:gdLst/>
            <a:ahLst/>
            <a:cxnLst/>
            <a:rect l="l" t="t" r="r" b="b"/>
            <a:pathLst>
              <a:path w="349876" h="349876">
                <a:moveTo>
                  <a:pt x="174937" y="0"/>
                </a:moveTo>
                <a:cubicBezTo>
                  <a:pt x="78322" y="0"/>
                  <a:pt x="0" y="78322"/>
                  <a:pt x="0" y="174937"/>
                </a:cubicBezTo>
                <a:cubicBezTo>
                  <a:pt x="0" y="271554"/>
                  <a:pt x="78322" y="349876"/>
                  <a:pt x="174937" y="349876"/>
                </a:cubicBezTo>
                <a:cubicBezTo>
                  <a:pt x="271554" y="349876"/>
                  <a:pt x="349876" y="271554"/>
                  <a:pt x="349876" y="174937"/>
                </a:cubicBezTo>
                <a:cubicBezTo>
                  <a:pt x="349876" y="78322"/>
                  <a:pt x="271554" y="0"/>
                  <a:pt x="174937" y="0"/>
                </a:cubicBezTo>
                <a:close/>
              </a:path>
            </a:pathLst>
          </a:custGeom>
          <a:solidFill>
            <a:srgbClr val="D1BFB0">
              <a:alpha val="30000"/>
            </a:srgbClr>
          </a:solidFill>
          <a:ln w="25400" cap="flat" cmpd="sng">
            <a:noFill/>
            <a:prstDash val="solid"/>
            <a:round/>
          </a:ln>
        </p:spPr>
        <p:txBody>
          <a:bodyPr vert="horz" wrap="square" lIns="63500" tIns="63500" rIns="63500" bIns="63500" rtlCol="0" anchor="ctr"/>
          <a:lstStyle/>
          <a:p>
            <a:pPr algn="ctr">
              <a:defRPr/>
            </a:pPr>
          </a:p>
        </p:txBody>
      </p:sp>
      <p:sp>
        <p:nvSpPr>
          <p:cNvPr id="19" name="AutoShape 19"/>
          <p:cNvSpPr/>
          <p:nvPr/>
        </p:nvSpPr>
        <p:spPr>
          <a:xfrm>
            <a:off x="3975100" y="6667500"/>
            <a:ext cx="5080000" cy="508000"/>
          </a:xfrm>
          <a:prstGeom prst="rect">
            <a:avLst/>
          </a:prstGeom>
          <a:noFill/>
          <a:ln w="19050" cap="flat" cmpd="sng">
            <a:noFill/>
            <a:prstDash val="solid"/>
            <a:round/>
          </a:ln>
        </p:spPr>
        <p:txBody>
          <a:bodyPr vert="horz" wrap="square" lIns="0" tIns="0" rIns="0" bIns="0" rtlCol="0" anchor="t" anchorCtr="0"/>
          <a:lstStyle/>
          <a:p>
            <a:pPr marL="0" indent="0" algn="l">
              <a:lnSpc>
                <a:spcPts val="3600"/>
              </a:lnSpc>
              <a:defRPr/>
            </a:pPr>
            <a:r>
              <a:rPr lang="en-US" sz="22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03. 时序列表直观证据支撑</a:t>
            </a:r>
            <a:endParaRPr lang="en-US" sz="1100"/>
          </a:p>
        </p:txBody>
      </p:sp>
      <p:sp>
        <p:nvSpPr>
          <p:cNvPr id="20" name="AutoShape 20"/>
          <p:cNvSpPr/>
          <p:nvPr/>
        </p:nvSpPr>
        <p:spPr>
          <a:xfrm>
            <a:off x="3975100" y="7239000"/>
            <a:ext cx="5080000" cy="889000"/>
          </a:xfrm>
          <a:prstGeom prst="rect">
            <a:avLst/>
          </a:prstGeom>
          <a:noFill/>
          <a:ln w="19050" cap="flat" cmpd="sng">
            <a:noFill/>
            <a:prstDash val="solid"/>
            <a:round/>
          </a:ln>
        </p:spPr>
        <p:txBody>
          <a:bodyPr vert="horz" wrap="square" lIns="0" tIns="0" rIns="0" bIns="0" rtlCol="0" anchor="t" anchorCtr="0"/>
          <a:lstStyle/>
          <a:p>
            <a:pPr marL="0" indent="0" algn="l">
              <a:lnSpc>
                <a:spcPts val="2400"/>
              </a:lnSpc>
              <a:defRPr/>
            </a:pPr>
            <a:r>
              <a:rPr lang="en-US" sz="1400" b="0" i="0" u="none" strike="noStrike">
                <a:solidFill>
                  <a:srgbClr val="505050"/>
                </a:solidFill>
                <a:latin typeface="Noto Sans SC" panose="020B0200000000000000" charset="-122"/>
                <a:ea typeface="Noto Sans SC" panose="020B0200000000000000" charset="-122"/>
                <a:cs typeface="Noto Sans SC" panose="020B0200000000000000" charset="-122"/>
                <a:sym typeface="Noto Sans SC" panose="020B0200000000000000" charset="-122"/>
              </a:rPr>
              <a:t>右侧时间序列图清晰展示了名义与实际汇率走势的高度同步性。两者几乎重合的波动轨迹，正是上述两大谜题在数据层面最直接的视觉化呈现。</a:t>
            </a:r>
            <a:endParaRPr lang="en-US" sz="1100"/>
          </a:p>
        </p:txBody>
      </p:sp>
      <p:sp>
        <p:nvSpPr>
          <p:cNvPr id="21" name="AutoShape 21"/>
          <p:cNvSpPr/>
          <p:nvPr/>
        </p:nvSpPr>
        <p:spPr>
          <a:xfrm>
            <a:off x="9518015" y="2680970"/>
            <a:ext cx="8014335" cy="5550535"/>
          </a:xfrm>
          <a:prstGeom prst="roundRect">
            <a:avLst>
              <a:gd name="adj" fmla="val 0"/>
            </a:avLst>
          </a:prstGeom>
          <a:solidFill>
            <a:srgbClr val="FAF5EF">
              <a:alpha val="80000"/>
            </a:srgbClr>
          </a:solidFill>
          <a:ln w="12700" cap="flat" cmpd="sng">
            <a:solidFill>
              <a:srgbClr val="A8896F">
                <a:alpha val="40000"/>
              </a:srgbClr>
            </a:solidFill>
            <a:prstDash val="solid"/>
            <a:round/>
          </a:ln>
        </p:spPr>
        <p:txBody>
          <a:bodyPr vert="horz" wrap="square" lIns="63500" tIns="63500" rIns="63500" bIns="63500" rtlCol="0" anchor="ctr"/>
          <a:lstStyle/>
          <a:p>
            <a:pPr algn="ctr">
              <a:defRPr/>
            </a:pPr>
          </a:p>
        </p:txBody>
      </p:sp>
      <p:pic>
        <p:nvPicPr>
          <p:cNvPr id="22" name="Picture 22"/>
          <p:cNvPicPr>
            <a:picLocks noChangeAspect="1"/>
          </p:cNvPicPr>
          <p:nvPr/>
        </p:nvPicPr>
        <p:blipFill>
          <a:blip r:embed="rId1"/>
          <a:srcRect l="79" r="79"/>
          <a:stretch>
            <a:fillRect/>
          </a:stretch>
        </p:blipFill>
        <p:spPr>
          <a:xfrm>
            <a:off x="10206990" y="2880360"/>
            <a:ext cx="6637020" cy="5151755"/>
          </a:xfrm>
          <a:prstGeom prst="rect">
            <a:avLst/>
          </a:prstGeom>
          <a:noFill/>
          <a:ln w="25400" cap="flat" cmpd="sng">
            <a:noFill/>
            <a:prstDash val="solid"/>
            <a:round/>
          </a:ln>
        </p:spPr>
      </p:pic>
      <p:sp>
        <p:nvSpPr>
          <p:cNvPr id="23" name="AutoShape 23"/>
          <p:cNvSpPr/>
          <p:nvPr/>
        </p:nvSpPr>
        <p:spPr>
          <a:xfrm>
            <a:off x="10795000" y="3175000"/>
            <a:ext cx="5334000" cy="381000"/>
          </a:xfrm>
          <a:prstGeom prst="rect">
            <a:avLst/>
          </a:prstGeom>
          <a:noFill/>
          <a:ln w="19050" cap="flat" cmpd="sng">
            <a:noFill/>
            <a:prstDash val="solid"/>
            <a:round/>
          </a:ln>
        </p:spPr>
        <p:txBody>
          <a:bodyPr vert="horz" wrap="square" lIns="0" tIns="0" rIns="0" bIns="0" rtlCol="0" anchor="t" anchorCtr="0"/>
          <a:lstStyle/>
          <a:p>
            <a:pPr marL="0" indent="0" algn="ctr">
              <a:lnSpc>
                <a:spcPct val="125000"/>
              </a:lnSpc>
              <a:defRPr/>
            </a:pPr>
            <a:r>
              <a:rPr lang="en-US" sz="1200" b="0" i="0" u="none" strike="noStrike">
                <a:solidFill>
                  <a:srgbClr val="646464"/>
                </a:solidFill>
                <a:latin typeface="Noto Sans SC" panose="020B0200000000000000" charset="-122"/>
                <a:ea typeface="Noto Sans SC" panose="020B0200000000000000" charset="-122"/>
                <a:cs typeface="Noto Sans SC" panose="020B0200000000000000" charset="-122"/>
                <a:sym typeface="Noto Sans SC" panose="020B0200000000000000" charset="-122"/>
              </a:rPr>
              <a:t>图1：名义汇率(黑线)与实际汇率(蓝线)的历史联动趋势对比</a:t>
            </a:r>
            <a:endParaRPr lang="en-US" sz="11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25400" y="8229600"/>
            <a:ext cx="8267700" cy="3708400"/>
          </a:xfrm>
          <a:prstGeom prst="rect">
            <a:avLst/>
          </a:prstGeom>
          <a:noFill/>
          <a:ln w="25400" cap="flat" cmpd="sng">
            <a:noFill/>
            <a:prstDash val="solid"/>
            <a:round/>
          </a:ln>
        </p:spPr>
      </p:pic>
      <p:sp>
        <p:nvSpPr>
          <p:cNvPr id="3" name="Freeform 3"/>
          <p:cNvSpPr/>
          <p:nvPr/>
        </p:nvSpPr>
        <p:spPr>
          <a:xfrm>
            <a:off x="0" y="1005840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4" name="Picture 4"/>
          <p:cNvPicPr>
            <a:picLocks noChangeAspect="1"/>
          </p:cNvPicPr>
          <p:nvPr/>
        </p:nvPicPr>
        <p:blipFill>
          <a:blip r:embed="rId1"/>
          <a:srcRect/>
          <a:stretch>
            <a:fillRect/>
          </a:stretch>
        </p:blipFill>
        <p:spPr>
          <a:xfrm rot="10800000">
            <a:off x="10020300" y="-1181100"/>
            <a:ext cx="8267700" cy="3708400"/>
          </a:xfrm>
          <a:prstGeom prst="rect">
            <a:avLst/>
          </a:prstGeom>
          <a:noFill/>
          <a:ln w="25400" cap="flat" cmpd="sng">
            <a:noFill/>
            <a:prstDash val="solid"/>
            <a:round/>
          </a:ln>
        </p:spPr>
      </p:pic>
      <p:sp>
        <p:nvSpPr>
          <p:cNvPr id="5" name="Freeform 5"/>
          <p:cNvSpPr/>
          <p:nvPr/>
        </p:nvSpPr>
        <p:spPr>
          <a:xfrm>
            <a:off x="0" y="1943100"/>
            <a:ext cx="18287996" cy="6292940"/>
          </a:xfrm>
          <a:custGeom>
            <a:avLst/>
            <a:gdLst/>
            <a:ahLst/>
            <a:cxnLst/>
            <a:rect l="l" t="t" r="r" b="b"/>
            <a:pathLst>
              <a:path w="18287996" h="6292940">
                <a:moveTo>
                  <a:pt x="0" y="0"/>
                </a:moveTo>
                <a:lnTo>
                  <a:pt x="18287996" y="0"/>
                </a:lnTo>
                <a:lnTo>
                  <a:pt x="18287996" y="6292940"/>
                </a:lnTo>
                <a:lnTo>
                  <a:pt x="0" y="6292940"/>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6" name="Connector 6"/>
          <p:cNvCxnSpPr/>
          <p:nvPr/>
        </p:nvCxnSpPr>
        <p:spPr>
          <a:xfrm>
            <a:off x="0" y="82296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cxnSp>
        <p:nvCxnSpPr>
          <p:cNvPr id="7" name="Connector 7"/>
          <p:cNvCxnSpPr/>
          <p:nvPr/>
        </p:nvCxnSpPr>
        <p:spPr>
          <a:xfrm>
            <a:off x="0" y="81534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sp>
        <p:nvSpPr>
          <p:cNvPr id="8" name="Freeform 8"/>
          <p:cNvSpPr/>
          <p:nvPr/>
        </p:nvSpPr>
        <p:spPr>
          <a:xfrm>
            <a:off x="0" y="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9" name="AutoShape 9"/>
          <p:cNvSpPr/>
          <p:nvPr/>
        </p:nvSpPr>
        <p:spPr>
          <a:xfrm>
            <a:off x="1320800" y="3048000"/>
            <a:ext cx="15646400" cy="1689100"/>
          </a:xfrm>
          <a:prstGeom prst="rect">
            <a:avLst/>
          </a:prstGeom>
          <a:noFill/>
          <a:ln w="19050" cap="flat" cmpd="sng">
            <a:noFill/>
            <a:prstDash val="solid"/>
            <a:round/>
          </a:ln>
        </p:spPr>
        <p:txBody>
          <a:bodyPr vert="horz" wrap="square" lIns="0" tIns="0" rIns="0" bIns="0" rtlCol="0" anchor="ctr" anchorCtr="0"/>
          <a:lstStyle/>
          <a:p>
            <a:pPr marL="0" indent="0" algn="ctr">
              <a:lnSpc>
                <a:spcPct val="100000"/>
              </a:lnSpc>
              <a:defRPr/>
            </a:pPr>
            <a:r>
              <a:rPr lang="en-US" sz="6400" b="1" i="0" u="none" strike="noStrike">
                <a:solidFill>
                  <a:srgbClr val="5B3E32"/>
                </a:solidFill>
                <a:latin typeface="Noto Serif SC Bold"/>
                <a:ea typeface="Noto Serif SC Bold"/>
                <a:cs typeface="Noto Serif SC Bold"/>
                <a:sym typeface="Noto Serif SC Bold"/>
              </a:rPr>
              <a:t>文献综述：理论的困境与批判</a:t>
            </a:r>
            <a:endParaRPr lang="en-US" sz="1100"/>
          </a:p>
        </p:txBody>
      </p:sp>
      <p:sp>
        <p:nvSpPr>
          <p:cNvPr id="10" name="AutoShape 10"/>
          <p:cNvSpPr/>
          <p:nvPr/>
        </p:nvSpPr>
        <p:spPr>
          <a:xfrm>
            <a:off x="1320800" y="4826000"/>
            <a:ext cx="15646400" cy="546100"/>
          </a:xfrm>
          <a:prstGeom prst="rect">
            <a:avLst/>
          </a:prstGeom>
          <a:noFill/>
          <a:ln w="19050" cap="flat" cmpd="sng">
            <a:noFill/>
            <a:prstDash val="solid"/>
            <a:round/>
          </a:ln>
        </p:spPr>
        <p:txBody>
          <a:bodyPr vert="horz" wrap="square" lIns="0" tIns="0" rIns="0" bIns="0" rtlCol="0" anchor="t" anchorCtr="0"/>
          <a:lstStyle/>
          <a:p>
            <a:pPr marL="0" indent="0" algn="ctr">
              <a:lnSpc>
                <a:spcPct val="100000"/>
              </a:lnSpc>
              <a:defRPr/>
            </a:pPr>
            <a:r>
              <a:rPr lang="en-US" sz="2000" b="0" i="0" u="none" strike="noStrike">
                <a:solidFill>
                  <a:srgbClr val="A8896F"/>
                </a:solidFill>
                <a:latin typeface="Abhaya Libre"/>
                <a:ea typeface="Abhaya Libre"/>
                <a:cs typeface="Abhaya Libre"/>
                <a:sym typeface="Abhaya Libre"/>
              </a:rPr>
              <a:t>Literature Review: Theoretical Dilemmas and Critical Reflections</a:t>
            </a:r>
            <a:endParaRPr lang="en-US" sz="1100"/>
          </a:p>
        </p:txBody>
      </p:sp>
      <p:sp>
        <p:nvSpPr>
          <p:cNvPr id="11" name="AutoShape 11"/>
          <p:cNvSpPr/>
          <p:nvPr/>
        </p:nvSpPr>
        <p:spPr>
          <a:xfrm>
            <a:off x="2794000" y="5588000"/>
            <a:ext cx="12700000" cy="1016000"/>
          </a:xfrm>
          <a:prstGeom prst="rect">
            <a:avLst/>
          </a:prstGeom>
          <a:noFill/>
          <a:ln w="19050" cap="flat" cmpd="sng">
            <a:noFill/>
            <a:prstDash val="solid"/>
            <a:round/>
          </a:ln>
        </p:spPr>
        <p:txBody>
          <a:bodyPr vert="horz" wrap="square" lIns="0" tIns="0" rIns="0" bIns="0" rtlCol="0" anchor="t" anchorCtr="0"/>
          <a:lstStyle/>
          <a:p>
            <a:pPr marL="0" indent="0" algn="ctr">
              <a:lnSpc>
                <a:spcPct val="125000"/>
              </a:lnSpc>
              <a:defRPr/>
            </a:pPr>
            <a:r>
              <a:rPr lang="en-US" sz="1400" b="0" i="0" u="none" strike="noStrike">
                <a:solidFill>
                  <a:srgbClr val="5B3E32">
                    <a:alpha val="80000"/>
                  </a:srgbClr>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基于前文对经验事实的梳理，本部分将系统性回顾主流汇率决定理论的演进脉络，重点剖析传统模型在解释现实市场异象时面临的内在逻辑矛盾与实证局限，构建后续研究的理论对话基础。</a:t>
            </a:r>
            <a:endParaRPr lang="en-US" sz="1100"/>
          </a:p>
        </p:txBody>
      </p:sp>
      <p:sp>
        <p:nvSpPr>
          <p:cNvPr id="12" name="AutoShape 12"/>
          <p:cNvSpPr/>
          <p:nvPr/>
        </p:nvSpPr>
        <p:spPr>
          <a:xfrm>
            <a:off x="7429500" y="7429500"/>
            <a:ext cx="3429000" cy="685800"/>
          </a:xfrm>
          <a:prstGeom prst="rect">
            <a:avLst/>
          </a:prstGeom>
          <a:noFill/>
          <a:ln w="19050" cap="flat" cmpd="sng">
            <a:noFill/>
            <a:prstDash val="solid"/>
            <a:round/>
          </a:ln>
        </p:spPr>
        <p:txBody>
          <a:bodyPr vert="horz" wrap="square" lIns="0" tIns="0" rIns="0" bIns="0" rtlCol="0" anchor="t" anchorCtr="0"/>
          <a:lstStyle/>
          <a:p>
            <a:pPr marL="0" indent="0" algn="ctr">
              <a:lnSpc>
                <a:spcPct val="100000"/>
              </a:lnSpc>
              <a:defRPr/>
            </a:pPr>
            <a:r>
              <a:rPr lang="en-US" sz="3200" b="1" i="0" u="none" strike="noStrike" spc="200">
                <a:solidFill>
                  <a:srgbClr val="5B3E32"/>
                </a:solidFill>
                <a:latin typeface="Abhaya Libre"/>
                <a:ea typeface="Abhaya Libre"/>
                <a:cs typeface="Abhaya Libre"/>
                <a:sym typeface="Abhaya Libre"/>
              </a:rPr>
              <a:t>PART 02</a:t>
            </a:r>
            <a:endParaRPr lang="en-US" sz="1100"/>
          </a:p>
        </p:txBody>
      </p:sp>
      <p:pic>
        <p:nvPicPr>
          <p:cNvPr id="13" name="Picture 13"/>
          <p:cNvPicPr>
            <a:picLocks noChangeAspect="1"/>
          </p:cNvPicPr>
          <p:nvPr/>
        </p:nvPicPr>
        <p:blipFill>
          <a:blip r:embed="rId2"/>
          <a:srcRect/>
          <a:stretch>
            <a:fillRect/>
          </a:stretch>
        </p:blipFill>
        <p:spPr>
          <a:xfrm>
            <a:off x="7150100" y="533400"/>
            <a:ext cx="3987800" cy="2819400"/>
          </a:xfrm>
          <a:prstGeom prst="rect">
            <a:avLst/>
          </a:prstGeom>
          <a:noFill/>
          <a:ln w="25400" cap="flat" cmpd="sng">
            <a:noFill/>
            <a:prstDash val="solid"/>
            <a:rou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3585"/>
            <a:ext cx="18287996" cy="8803157"/>
          </a:xfrm>
          <a:custGeom>
            <a:avLst/>
            <a:gdLst/>
            <a:ahLst/>
            <a:cxnLst/>
            <a:rect l="l" t="t" r="r" b="b"/>
            <a:pathLst>
              <a:path w="18287996" h="8803157">
                <a:moveTo>
                  <a:pt x="0" y="0"/>
                </a:moveTo>
                <a:lnTo>
                  <a:pt x="18287996" y="0"/>
                </a:lnTo>
                <a:lnTo>
                  <a:pt x="18287996" y="8803157"/>
                </a:lnTo>
                <a:lnTo>
                  <a:pt x="0" y="8803157"/>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Freeform 3"/>
          <p:cNvSpPr/>
          <p:nvPr/>
        </p:nvSpPr>
        <p:spPr>
          <a:xfrm>
            <a:off x="0" y="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Freeform 4"/>
          <p:cNvSpPr/>
          <p:nvPr/>
        </p:nvSpPr>
        <p:spPr>
          <a:xfrm>
            <a:off x="0" y="1014730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5" name="AutoShape 5"/>
          <p:cNvSpPr/>
          <p:nvPr/>
        </p:nvSpPr>
        <p:spPr>
          <a:xfrm>
            <a:off x="2755900" y="914400"/>
            <a:ext cx="12763500" cy="1028700"/>
          </a:xfrm>
          <a:prstGeom prst="rect">
            <a:avLst/>
          </a:prstGeom>
          <a:noFill/>
          <a:ln w="19050" cap="flat" cmpd="sng">
            <a:noFill/>
            <a:prstDash val="solid"/>
            <a:round/>
          </a:ln>
        </p:spPr>
        <p:txBody>
          <a:bodyPr vert="horz" wrap="square" lIns="0" tIns="0" rIns="0" bIns="0" rtlCol="0" anchor="t" anchorCtr="0"/>
          <a:lstStyle/>
          <a:p>
            <a:pPr marL="0" indent="0" algn="ctr">
              <a:lnSpc>
                <a:spcPts val="8400"/>
              </a:lnSpc>
              <a:defRPr/>
            </a:pPr>
            <a:r>
              <a:rPr lang="en-US" sz="4800" b="1" i="0" u="none" strike="noStrike" spc="200">
                <a:solidFill>
                  <a:srgbClr val="5B3E32"/>
                </a:solidFill>
                <a:latin typeface="Noto Serif SC Bold"/>
                <a:ea typeface="Noto Serif SC Bold"/>
                <a:cs typeface="Noto Serif SC Bold"/>
                <a:sym typeface="Noto Serif SC Bold"/>
              </a:rPr>
              <a:t>传统国际宏观模型的双重局限性审视</a:t>
            </a:r>
            <a:endParaRPr lang="en-US" sz="1100"/>
          </a:p>
        </p:txBody>
      </p:sp>
      <p:sp>
        <p:nvSpPr>
          <p:cNvPr id="6" name="AutoShape 6"/>
          <p:cNvSpPr/>
          <p:nvPr/>
        </p:nvSpPr>
        <p:spPr>
          <a:xfrm>
            <a:off x="15125700" y="8940800"/>
            <a:ext cx="2806700" cy="558800"/>
          </a:xfrm>
          <a:prstGeom prst="rect">
            <a:avLst/>
          </a:prstGeom>
          <a:noFill/>
          <a:ln w="19050" cap="flat" cmpd="sng">
            <a:noFill/>
            <a:prstDash val="solid"/>
            <a:round/>
          </a:ln>
        </p:spPr>
        <p:txBody>
          <a:bodyPr vert="horz" wrap="square" lIns="0" tIns="0" rIns="0" bIns="0" rtlCol="0" anchor="t" anchorCtr="0"/>
          <a:lstStyle/>
          <a:p>
            <a:pPr marL="0" indent="0" algn="r">
              <a:lnSpc>
                <a:spcPts val="4510"/>
              </a:lnSpc>
              <a:defRPr/>
            </a:pPr>
            <a:r>
              <a:rPr lang="en-US" sz="2400" b="0" i="0" u="none" strike="noStrike" spc="100">
                <a:solidFill>
                  <a:srgbClr val="A8896F"/>
                </a:solidFill>
                <a:latin typeface="Abhaya Libre"/>
                <a:ea typeface="Abhaya Libre"/>
                <a:cs typeface="Abhaya Libre"/>
                <a:sym typeface="Abhaya Libre"/>
              </a:rPr>
              <a:t>ACADEMIC REVIEW PART 02</a:t>
            </a:r>
            <a:endParaRPr lang="en-US" sz="1100"/>
          </a:p>
        </p:txBody>
      </p:sp>
      <p:sp>
        <p:nvSpPr>
          <p:cNvPr id="7" name="AutoShape 7"/>
          <p:cNvSpPr/>
          <p:nvPr/>
        </p:nvSpPr>
        <p:spPr>
          <a:xfrm>
            <a:off x="1752600" y="3136900"/>
            <a:ext cx="1308100" cy="1257300"/>
          </a:xfrm>
          <a:prstGeom prst="rect">
            <a:avLst/>
          </a:prstGeom>
          <a:noFill/>
          <a:ln w="19050" cap="flat" cmpd="sng">
            <a:noFill/>
            <a:prstDash val="solid"/>
            <a:round/>
          </a:ln>
        </p:spPr>
        <p:txBody>
          <a:bodyPr vert="horz" wrap="square" lIns="0" tIns="0" rIns="0" bIns="0" rtlCol="0" anchor="t" anchorCtr="0"/>
          <a:lstStyle/>
          <a:p>
            <a:pPr marL="0" indent="0" algn="l">
              <a:lnSpc>
                <a:spcPts val="10200"/>
              </a:lnSpc>
              <a:defRPr/>
            </a:pPr>
            <a:r>
              <a:rPr lang="en-US" sz="64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01</a:t>
            </a:r>
            <a:endParaRPr lang="en-US" sz="1100"/>
          </a:p>
        </p:txBody>
      </p:sp>
      <p:sp>
        <p:nvSpPr>
          <p:cNvPr id="8" name="AutoShape 8"/>
          <p:cNvSpPr/>
          <p:nvPr/>
        </p:nvSpPr>
        <p:spPr>
          <a:xfrm>
            <a:off x="3162300" y="3225800"/>
            <a:ext cx="4559300" cy="609600"/>
          </a:xfrm>
          <a:prstGeom prst="rect">
            <a:avLst/>
          </a:prstGeom>
          <a:noFill/>
          <a:ln w="19050" cap="flat" cmpd="sng">
            <a:noFill/>
            <a:prstDash val="solid"/>
            <a:round/>
          </a:ln>
        </p:spPr>
        <p:txBody>
          <a:bodyPr vert="horz" wrap="square" lIns="0" tIns="0" rIns="0" bIns="0" rtlCol="0" anchor="t" anchorCtr="0"/>
          <a:lstStyle/>
          <a:p>
            <a:pPr marL="0" indent="0" algn="l">
              <a:lnSpc>
                <a:spcPts val="5040"/>
              </a:lnSpc>
              <a:defRPr/>
            </a:pPr>
            <a:r>
              <a:rPr lang="en-US" sz="2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单一谜题的片面解释困境</a:t>
            </a:r>
            <a:endParaRPr lang="en-US" sz="2800"/>
          </a:p>
        </p:txBody>
      </p:sp>
      <p:sp>
        <p:nvSpPr>
          <p:cNvPr id="9" name="AutoShape 9"/>
          <p:cNvSpPr/>
          <p:nvPr/>
        </p:nvSpPr>
        <p:spPr>
          <a:xfrm>
            <a:off x="3162300" y="3937000"/>
            <a:ext cx="4559300" cy="1079500"/>
          </a:xfrm>
          <a:prstGeom prst="rect">
            <a:avLst/>
          </a:prstGeom>
          <a:noFill/>
          <a:ln w="19050" cap="flat" cmpd="sng">
            <a:noFill/>
            <a:prstDash val="solid"/>
            <a:round/>
          </a:ln>
        </p:spPr>
        <p:txBody>
          <a:bodyPr vert="horz" wrap="square" lIns="0" tIns="0" rIns="0" bIns="0" rtlCol="0" anchor="t" anchorCtr="0"/>
          <a:lstStyle/>
          <a:p>
            <a:pPr marL="0" indent="0" algn="l">
              <a:lnSpc>
                <a:spcPct val="108000"/>
              </a:lnSpc>
              <a:defRPr/>
            </a:pPr>
            <a:r>
              <a:rPr lang="en-US" sz="18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现有模型往往陷入“头痛医头”的怪圈，仅针对性解决单个谜题却加剧其他矛盾。例如解释PPP谜题的粘性价格模型，其价格粘性持续时间远不足以支撑数据中观测到的实际汇率长期持久性特征。</a:t>
            </a:r>
            <a:endParaRPr lang="en-US" sz="1800"/>
          </a:p>
        </p:txBody>
      </p:sp>
      <p:sp>
        <p:nvSpPr>
          <p:cNvPr id="10" name="AutoShape 10"/>
          <p:cNvSpPr/>
          <p:nvPr/>
        </p:nvSpPr>
        <p:spPr>
          <a:xfrm>
            <a:off x="1752600" y="5524500"/>
            <a:ext cx="1308100" cy="1257300"/>
          </a:xfrm>
          <a:prstGeom prst="rect">
            <a:avLst/>
          </a:prstGeom>
          <a:noFill/>
          <a:ln w="19050" cap="flat" cmpd="sng">
            <a:noFill/>
            <a:prstDash val="solid"/>
            <a:round/>
          </a:ln>
        </p:spPr>
        <p:txBody>
          <a:bodyPr vert="horz" wrap="square" lIns="0" tIns="0" rIns="0" bIns="0" rtlCol="0" anchor="t" anchorCtr="0"/>
          <a:lstStyle/>
          <a:p>
            <a:pPr marL="0" indent="0" algn="l">
              <a:lnSpc>
                <a:spcPts val="10200"/>
              </a:lnSpc>
              <a:defRPr/>
            </a:pPr>
            <a:r>
              <a:rPr lang="en-US" sz="64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02</a:t>
            </a:r>
            <a:endParaRPr lang="en-US" sz="1100"/>
          </a:p>
        </p:txBody>
      </p:sp>
      <p:sp>
        <p:nvSpPr>
          <p:cNvPr id="11" name="AutoShape 11"/>
          <p:cNvSpPr/>
          <p:nvPr/>
        </p:nvSpPr>
        <p:spPr>
          <a:xfrm>
            <a:off x="3162300" y="5613400"/>
            <a:ext cx="5211445" cy="609600"/>
          </a:xfrm>
          <a:prstGeom prst="rect">
            <a:avLst/>
          </a:prstGeom>
          <a:noFill/>
          <a:ln w="19050" cap="flat" cmpd="sng">
            <a:noFill/>
            <a:prstDash val="solid"/>
            <a:round/>
          </a:ln>
        </p:spPr>
        <p:txBody>
          <a:bodyPr vert="horz" wrap="square" lIns="0" tIns="0" rIns="0" bIns="0" rtlCol="0" anchor="t" anchorCtr="0"/>
          <a:lstStyle/>
          <a:p>
            <a:pPr marL="0" indent="0" algn="l">
              <a:lnSpc>
                <a:spcPts val="5040"/>
              </a:lnSpc>
              <a:defRPr/>
            </a:pPr>
            <a:r>
              <a:rPr lang="en-US" sz="2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缺乏全维度的统一分析构建框架</a:t>
            </a:r>
            <a:endParaRPr lang="en-US" sz="2800"/>
          </a:p>
        </p:txBody>
      </p:sp>
      <p:sp>
        <p:nvSpPr>
          <p:cNvPr id="12" name="AutoShape 12"/>
          <p:cNvSpPr/>
          <p:nvPr/>
        </p:nvSpPr>
        <p:spPr>
          <a:xfrm>
            <a:off x="3162300" y="6324600"/>
            <a:ext cx="4559300" cy="1079500"/>
          </a:xfrm>
          <a:prstGeom prst="rect">
            <a:avLst/>
          </a:prstGeom>
          <a:noFill/>
          <a:ln w="19050" cap="flat" cmpd="sng">
            <a:noFill/>
            <a:prstDash val="solid"/>
            <a:round/>
          </a:ln>
        </p:spPr>
        <p:txBody>
          <a:bodyPr vert="horz" wrap="square" lIns="0" tIns="0" rIns="0" bIns="0" rtlCol="0" anchor="t" anchorCtr="0"/>
          <a:lstStyle/>
          <a:p>
            <a:pPr marL="0" indent="0" algn="l">
              <a:lnSpc>
                <a:spcPct val="108000"/>
              </a:lnSpc>
              <a:defRPr/>
            </a:pPr>
            <a:r>
              <a:rPr lang="en-US" sz="18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学界目前严重缺乏一个能够同时兼容并解释所有汇率谜题的统一理论范式。这种碎片化现状直接导致基于这些模型推导的政策福利分析结论缺乏稳健性，难以指导复杂的国际政策协调实践。</a:t>
            </a:r>
            <a:endParaRPr lang="en-US" sz="1800"/>
          </a:p>
        </p:txBody>
      </p:sp>
      <p:sp>
        <p:nvSpPr>
          <p:cNvPr id="13" name="AutoShape 13"/>
          <p:cNvSpPr/>
          <p:nvPr>
            <p:custDataLst>
              <p:tags r:id="rId1"/>
            </p:custDataLst>
          </p:nvPr>
        </p:nvSpPr>
        <p:spPr>
          <a:xfrm>
            <a:off x="8216900" y="3289300"/>
            <a:ext cx="1663700" cy="1143000"/>
          </a:xfrm>
          <a:prstGeom prst="roundRect">
            <a:avLst>
              <a:gd name="adj" fmla="val 0"/>
            </a:avLst>
          </a:prstGeom>
          <a:solidFill>
            <a:srgbClr val="EFCFBA">
              <a:alpha val="30000"/>
            </a:srgbClr>
          </a:solidFill>
          <a:ln w="25400" cap="flat" cmpd="sng">
            <a:noFill/>
            <a:prstDash val="solid"/>
            <a:round/>
          </a:ln>
        </p:spPr>
        <p:txBody>
          <a:bodyPr vert="horz" wrap="square" lIns="63500" tIns="63500" rIns="63500" bIns="63500" rtlCol="0" anchor="ctr"/>
          <a:lstStyle/>
          <a:p>
            <a:pPr algn="ctr">
              <a:defRPr/>
            </a:pPr>
          </a:p>
        </p:txBody>
      </p:sp>
      <p:sp>
        <p:nvSpPr>
          <p:cNvPr id="14" name="AutoShape 14"/>
          <p:cNvSpPr/>
          <p:nvPr>
            <p:custDataLst>
              <p:tags r:id="rId2"/>
            </p:custDataLst>
          </p:nvPr>
        </p:nvSpPr>
        <p:spPr>
          <a:xfrm>
            <a:off x="8229600" y="3479800"/>
            <a:ext cx="1638300" cy="762000"/>
          </a:xfrm>
          <a:prstGeom prst="rect">
            <a:avLst/>
          </a:prstGeom>
          <a:noFill/>
          <a:ln w="1905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单一谜题局限</a:t>
            </a:r>
            <a:endParaRPr lang="en-US" sz="1100"/>
          </a:p>
        </p:txBody>
      </p:sp>
      <p:sp>
        <p:nvSpPr>
          <p:cNvPr id="15" name="AutoShape 15"/>
          <p:cNvSpPr/>
          <p:nvPr>
            <p:custDataLst>
              <p:tags r:id="rId3"/>
            </p:custDataLst>
          </p:nvPr>
        </p:nvSpPr>
        <p:spPr>
          <a:xfrm>
            <a:off x="10248900" y="3289300"/>
            <a:ext cx="1663700" cy="1143000"/>
          </a:xfrm>
          <a:prstGeom prst="roundRect">
            <a:avLst>
              <a:gd name="adj" fmla="val 0"/>
            </a:avLst>
          </a:prstGeom>
          <a:solidFill>
            <a:srgbClr val="EFCFBA">
              <a:alpha val="30000"/>
            </a:srgbClr>
          </a:solidFill>
          <a:ln w="25400" cap="flat" cmpd="sng">
            <a:noFill/>
            <a:prstDash val="solid"/>
            <a:round/>
          </a:ln>
        </p:spPr>
        <p:txBody>
          <a:bodyPr vert="horz" wrap="square" lIns="63500" tIns="63500" rIns="63500" bIns="63500" rtlCol="0" anchor="ctr"/>
          <a:lstStyle/>
          <a:p>
            <a:pPr algn="ctr">
              <a:defRPr/>
            </a:pPr>
          </a:p>
        </p:txBody>
      </p:sp>
      <p:sp>
        <p:nvSpPr>
          <p:cNvPr id="16" name="AutoShape 16"/>
          <p:cNvSpPr/>
          <p:nvPr>
            <p:custDataLst>
              <p:tags r:id="rId4"/>
            </p:custDataLst>
          </p:nvPr>
        </p:nvSpPr>
        <p:spPr>
          <a:xfrm>
            <a:off x="10261600" y="3479800"/>
            <a:ext cx="1638300" cy="762000"/>
          </a:xfrm>
          <a:prstGeom prst="rect">
            <a:avLst/>
          </a:prstGeom>
          <a:noFill/>
          <a:ln w="1905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粘性价格不足</a:t>
            </a:r>
            <a:endParaRPr lang="en-US" sz="1100"/>
          </a:p>
        </p:txBody>
      </p:sp>
      <p:sp>
        <p:nvSpPr>
          <p:cNvPr id="17" name="AutoShape 17"/>
          <p:cNvSpPr/>
          <p:nvPr>
            <p:custDataLst>
              <p:tags r:id="rId5"/>
            </p:custDataLst>
          </p:nvPr>
        </p:nvSpPr>
        <p:spPr>
          <a:xfrm>
            <a:off x="12280900" y="3289300"/>
            <a:ext cx="1663700" cy="1143000"/>
          </a:xfrm>
          <a:prstGeom prst="roundRect">
            <a:avLst>
              <a:gd name="adj" fmla="val 0"/>
            </a:avLst>
          </a:prstGeom>
          <a:solidFill>
            <a:srgbClr val="A8896F">
              <a:alpha val="90000"/>
            </a:srgbClr>
          </a:solidFill>
          <a:ln w="25400" cap="flat" cmpd="sng">
            <a:noFill/>
            <a:prstDash val="solid"/>
            <a:round/>
          </a:ln>
        </p:spPr>
        <p:txBody>
          <a:bodyPr vert="horz" wrap="square" lIns="63500" tIns="63500" rIns="63500" bIns="63500" rtlCol="0" anchor="ctr"/>
          <a:lstStyle/>
          <a:p>
            <a:pPr algn="ctr">
              <a:defRPr/>
            </a:pPr>
          </a:p>
        </p:txBody>
      </p:sp>
      <p:sp>
        <p:nvSpPr>
          <p:cNvPr id="18" name="AutoShape 18"/>
          <p:cNvSpPr/>
          <p:nvPr>
            <p:custDataLst>
              <p:tags r:id="rId6"/>
            </p:custDataLst>
          </p:nvPr>
        </p:nvSpPr>
        <p:spPr>
          <a:xfrm>
            <a:off x="12293600" y="3479800"/>
            <a:ext cx="1638300" cy="762000"/>
          </a:xfrm>
          <a:prstGeom prst="rect">
            <a:avLst/>
          </a:prstGeom>
          <a:noFill/>
          <a:ln w="1905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FFFFFF"/>
                </a:solidFill>
                <a:latin typeface="Noto Serif SC" panose="02020200000000000000" charset="-122"/>
                <a:ea typeface="Noto Serif SC" panose="02020200000000000000" charset="-122"/>
                <a:cs typeface="Noto Serif SC" panose="02020200000000000000" charset="-122"/>
                <a:sym typeface="Noto Serif SC" panose="02020200000000000000" charset="-122"/>
              </a:rPr>
              <a:t>框架体系缺失</a:t>
            </a:r>
            <a:endParaRPr lang="en-US" sz="1100"/>
          </a:p>
        </p:txBody>
      </p:sp>
      <p:sp>
        <p:nvSpPr>
          <p:cNvPr id="19" name="AutoShape 19"/>
          <p:cNvSpPr/>
          <p:nvPr>
            <p:custDataLst>
              <p:tags r:id="rId7"/>
            </p:custDataLst>
          </p:nvPr>
        </p:nvSpPr>
        <p:spPr>
          <a:xfrm>
            <a:off x="14312900" y="3289300"/>
            <a:ext cx="1663700" cy="1143000"/>
          </a:xfrm>
          <a:prstGeom prst="roundRect">
            <a:avLst>
              <a:gd name="adj" fmla="val 0"/>
            </a:avLst>
          </a:prstGeom>
          <a:solidFill>
            <a:srgbClr val="EFCFBA">
              <a:alpha val="30000"/>
            </a:srgbClr>
          </a:solidFill>
          <a:ln w="25400" cap="flat" cmpd="sng">
            <a:noFill/>
            <a:prstDash val="solid"/>
            <a:round/>
          </a:ln>
        </p:spPr>
        <p:txBody>
          <a:bodyPr vert="horz" wrap="square" lIns="63500" tIns="63500" rIns="63500" bIns="63500" rtlCol="0" anchor="ctr"/>
          <a:lstStyle/>
          <a:p>
            <a:pPr algn="ctr">
              <a:defRPr/>
            </a:pPr>
          </a:p>
        </p:txBody>
      </p:sp>
      <p:sp>
        <p:nvSpPr>
          <p:cNvPr id="20" name="AutoShape 20"/>
          <p:cNvSpPr/>
          <p:nvPr>
            <p:custDataLst>
              <p:tags r:id="rId8"/>
            </p:custDataLst>
          </p:nvPr>
        </p:nvSpPr>
        <p:spPr>
          <a:xfrm>
            <a:off x="14325600" y="3479800"/>
            <a:ext cx="1638300" cy="762000"/>
          </a:xfrm>
          <a:prstGeom prst="rect">
            <a:avLst/>
          </a:prstGeom>
          <a:noFill/>
          <a:ln w="19050" cap="flat" cmpd="sng">
            <a:noFill/>
            <a:prstDash val="solid"/>
            <a:round/>
          </a:ln>
        </p:spPr>
        <p:txBody>
          <a:bodyPr vert="horz" wrap="square" lIns="0" tIns="0" rIns="0" bIns="0" rtlCol="0" anchor="ctr" anchorCtr="0"/>
          <a:lstStyle/>
          <a:p>
            <a:pPr marL="0" indent="0" algn="ctr">
              <a:lnSpc>
                <a:spcPct val="125000"/>
              </a:lnSpc>
              <a:defRPr/>
            </a:pPr>
            <a:r>
              <a:rPr lang="en-US" sz="16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内生模型冲突</a:t>
            </a:r>
            <a:endParaRPr lang="en-US" sz="1100"/>
          </a:p>
        </p:txBody>
      </p:sp>
      <p:sp>
        <p:nvSpPr>
          <p:cNvPr id="22" name="AutoShape 22"/>
          <p:cNvSpPr/>
          <p:nvPr/>
        </p:nvSpPr>
        <p:spPr>
          <a:xfrm>
            <a:off x="9303385" y="5689600"/>
            <a:ext cx="5207000" cy="508000"/>
          </a:xfrm>
          <a:prstGeom prst="rect">
            <a:avLst/>
          </a:prstGeom>
          <a:noFill/>
          <a:ln w="19050" cap="flat" cmpd="sng">
            <a:noFill/>
            <a:prstDash val="solid"/>
            <a:round/>
          </a:ln>
        </p:spPr>
        <p:txBody>
          <a:bodyPr vert="horz" wrap="square" lIns="0" tIns="0" rIns="0" bIns="0" rtlCol="0" anchor="t" anchorCtr="0"/>
          <a:lstStyle/>
          <a:p>
            <a:pPr marL="0" indent="0" algn="l">
              <a:lnSpc>
                <a:spcPct val="125000"/>
              </a:lnSpc>
              <a:defRPr/>
            </a:pPr>
            <a:r>
              <a:rPr lang="en-US" sz="2800" b="1" i="0" u="none" strike="noStrike">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研究影响与反思洞察：</a:t>
            </a:r>
            <a:endParaRPr lang="en-US" sz="2800"/>
          </a:p>
        </p:txBody>
      </p:sp>
      <p:sp>
        <p:nvSpPr>
          <p:cNvPr id="23" name="AutoShape 23"/>
          <p:cNvSpPr/>
          <p:nvPr/>
        </p:nvSpPr>
        <p:spPr>
          <a:xfrm>
            <a:off x="9303385" y="6223000"/>
            <a:ext cx="5207000" cy="1270000"/>
          </a:xfrm>
          <a:prstGeom prst="rect">
            <a:avLst/>
          </a:prstGeom>
          <a:noFill/>
          <a:ln w="19050" cap="flat" cmpd="sng">
            <a:noFill/>
            <a:prstDash val="solid"/>
            <a:round/>
          </a:ln>
        </p:spPr>
        <p:txBody>
          <a:bodyPr vert="horz" wrap="square" lIns="0" tIns="0" rIns="0" bIns="0" rtlCol="0" anchor="t" anchorCtr="0"/>
          <a:lstStyle/>
          <a:p>
            <a:pPr marL="0" indent="0" algn="just">
              <a:lnSpc>
                <a:spcPct val="117000"/>
              </a:lnSpc>
              <a:defRPr/>
            </a:pPr>
            <a:r>
              <a:rPr lang="en-US" sz="1800" b="0" i="0" u="none" strike="noStrike">
                <a:solidFill>
                  <a:srgbClr val="555555"/>
                </a:solidFill>
                <a:latin typeface="Noto Sans SC" panose="020B0200000000000000" charset="-122"/>
                <a:ea typeface="Noto Sans SC" panose="020B0200000000000000" charset="-122"/>
                <a:cs typeface="Noto Sans SC" panose="020B0200000000000000" charset="-122"/>
                <a:sym typeface="Noto Sans SC" panose="020B0200000000000000" charset="-122"/>
              </a:rPr>
              <a:t>传统模型在应对汇率脱节挑战时显得捉襟见肘。无论是RBC模型还是新凯恩斯模型，其固有的结构缺陷使得政策推演结果往往偏离实际经济运行轨迹，亟需引入更具微观基础的异质性假设进行重构。</a:t>
            </a:r>
            <a:endParaRPr lang="en-US" sz="1800"/>
          </a:p>
        </p:txBody>
      </p:sp>
      <p:sp>
        <p:nvSpPr>
          <p:cNvPr id="21" name="文本框 20"/>
          <p:cNvSpPr txBox="1"/>
          <p:nvPr/>
        </p:nvSpPr>
        <p:spPr>
          <a:xfrm>
            <a:off x="5383530" y="8162925"/>
            <a:ext cx="7508240" cy="1383665"/>
          </a:xfrm>
          <a:prstGeom prst="rect">
            <a:avLst/>
          </a:prstGeom>
          <a:noFill/>
        </p:spPr>
        <p:txBody>
          <a:bodyPr wrap="square" rtlCol="0">
            <a:spAutoFit/>
          </a:bodyPr>
          <a:lstStyle/>
          <a:p>
            <a:pPr algn="ctr"/>
            <a:r>
              <a:rPr lang="zh-CN" altLang="en-US" sz="2800">
                <a:solidFill>
                  <a:schemeClr val="accent2">
                    <a:lumMod val="50000"/>
                  </a:schemeClr>
                </a:solidFill>
                <a:latin typeface="Noto Sans SC" panose="020B0200000000000000" charset="-122"/>
                <a:ea typeface="Noto Sans SC" panose="020B0200000000000000" charset="-122"/>
              </a:rPr>
              <a:t>能否在标准模型框架内，同时解释全部脱钩谜题，且不牺牲商业周期拟合效果？</a:t>
            </a:r>
            <a:endParaRPr lang="zh-CN" altLang="en-US" sz="2800">
              <a:solidFill>
                <a:schemeClr val="accent2">
                  <a:lumMod val="50000"/>
                </a:schemeClr>
              </a:solidFill>
              <a:latin typeface="Noto Sans SC" panose="020B0200000000000000" charset="-122"/>
              <a:ea typeface="Noto Sans SC" panose="020B0200000000000000" charset="-122"/>
            </a:endParaRPr>
          </a:p>
          <a:p>
            <a:pPr algn="ctr"/>
            <a:endParaRPr lang="zh-CN" altLang="en-US" sz="2800">
              <a:solidFill>
                <a:schemeClr val="accent2">
                  <a:lumMod val="50000"/>
                </a:schemeClr>
              </a:solidFill>
              <a:latin typeface="Noto Sans SC" panose="020B0200000000000000" charset="-122"/>
              <a:ea typeface="Noto Sans SC" panose="020B0200000000000000"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a:stretch>
            <a:fillRect/>
          </a:stretch>
        </p:blipFill>
        <p:spPr>
          <a:xfrm>
            <a:off x="-25400" y="8229600"/>
            <a:ext cx="8267700" cy="3708400"/>
          </a:xfrm>
          <a:prstGeom prst="rect">
            <a:avLst/>
          </a:prstGeom>
          <a:noFill/>
          <a:ln w="25400" cap="flat" cmpd="sng">
            <a:noFill/>
            <a:prstDash val="solid"/>
            <a:round/>
          </a:ln>
        </p:spPr>
      </p:pic>
      <p:sp>
        <p:nvSpPr>
          <p:cNvPr id="3" name="Freeform 3"/>
          <p:cNvSpPr/>
          <p:nvPr/>
        </p:nvSpPr>
        <p:spPr>
          <a:xfrm>
            <a:off x="0" y="1005840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srcRect/>
          <a:stretch>
            <a:fillRect/>
          </a:stretch>
        </p:blipFill>
        <p:spPr>
          <a:xfrm rot="10800000">
            <a:off x="10020300" y="-1181100"/>
            <a:ext cx="8267700" cy="3708400"/>
          </a:xfrm>
          <a:prstGeom prst="rect">
            <a:avLst/>
          </a:prstGeom>
          <a:noFill/>
          <a:ln w="25400" cap="flat" cmpd="sng">
            <a:noFill/>
            <a:prstDash val="solid"/>
            <a:round/>
          </a:ln>
        </p:spPr>
      </p:pic>
      <p:sp>
        <p:nvSpPr>
          <p:cNvPr id="6" name="Freeform 6"/>
          <p:cNvSpPr/>
          <p:nvPr/>
        </p:nvSpPr>
        <p:spPr>
          <a:xfrm>
            <a:off x="0" y="1943100"/>
            <a:ext cx="18287996" cy="6292940"/>
          </a:xfrm>
          <a:custGeom>
            <a:avLst/>
            <a:gdLst/>
            <a:ahLst/>
            <a:cxnLst/>
            <a:rect l="l" t="t" r="r" b="b"/>
            <a:pathLst>
              <a:path w="18287996" h="6292940">
                <a:moveTo>
                  <a:pt x="0" y="0"/>
                </a:moveTo>
                <a:lnTo>
                  <a:pt x="18287996" y="0"/>
                </a:lnTo>
                <a:lnTo>
                  <a:pt x="18287996" y="6292940"/>
                </a:lnTo>
                <a:lnTo>
                  <a:pt x="0" y="6292940"/>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cxnSp>
        <p:nvCxnSpPr>
          <p:cNvPr id="7" name="Connector 7"/>
          <p:cNvCxnSpPr/>
          <p:nvPr/>
        </p:nvCxnSpPr>
        <p:spPr>
          <a:xfrm>
            <a:off x="0" y="82296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cxnSp>
        <p:nvCxnSpPr>
          <p:cNvPr id="8" name="Connector 8"/>
          <p:cNvCxnSpPr/>
          <p:nvPr/>
        </p:nvCxnSpPr>
        <p:spPr>
          <a:xfrm>
            <a:off x="0" y="8153400"/>
            <a:ext cx="18288004" cy="12700"/>
          </a:xfrm>
          <a:prstGeom prst="line">
            <a:avLst/>
          </a:prstGeom>
          <a:solidFill>
            <a:srgbClr val="DEE0E3">
              <a:alpha val="100000"/>
            </a:srgbClr>
          </a:solidFill>
          <a:ln w="25400" cap="flat" cmpd="sng">
            <a:solidFill>
              <a:srgbClr val="A8896F">
                <a:alpha val="100000"/>
              </a:srgbClr>
            </a:solidFill>
            <a:prstDash val="solid"/>
            <a:miter lim="10000000"/>
            <a:headEnd type="none" w="sm" len="sm"/>
            <a:tailEnd type="none" w="sm" len="sm"/>
          </a:ln>
        </p:spPr>
      </p:cxnSp>
      <p:sp>
        <p:nvSpPr>
          <p:cNvPr id="9" name="Freeform 9"/>
          <p:cNvSpPr/>
          <p:nvPr/>
        </p:nvSpPr>
        <p:spPr>
          <a:xfrm>
            <a:off x="0" y="0"/>
            <a:ext cx="18287996" cy="229243"/>
          </a:xfrm>
          <a:custGeom>
            <a:avLst/>
            <a:gdLst/>
            <a:ahLst/>
            <a:cxnLst/>
            <a:rect l="l" t="t" r="r" b="b"/>
            <a:pathLst>
              <a:path w="18287996" h="229243">
                <a:moveTo>
                  <a:pt x="0" y="0"/>
                </a:moveTo>
                <a:lnTo>
                  <a:pt x="18287996" y="0"/>
                </a:lnTo>
                <a:lnTo>
                  <a:pt x="18287996" y="229243"/>
                </a:lnTo>
                <a:lnTo>
                  <a:pt x="0" y="229243"/>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10" name="AutoShape 10"/>
          <p:cNvSpPr/>
          <p:nvPr/>
        </p:nvSpPr>
        <p:spPr>
          <a:xfrm>
            <a:off x="1320800" y="3048000"/>
            <a:ext cx="15646400" cy="1689100"/>
          </a:xfrm>
          <a:prstGeom prst="rect">
            <a:avLst/>
          </a:prstGeom>
          <a:noFill/>
          <a:ln w="19050" cap="flat" cmpd="sng">
            <a:noFill/>
            <a:prstDash val="solid"/>
            <a:round/>
          </a:ln>
        </p:spPr>
        <p:txBody>
          <a:bodyPr vert="horz" wrap="square" lIns="0" tIns="0" rIns="0" bIns="0" rtlCol="0" anchor="t" anchorCtr="0"/>
          <a:lstStyle/>
          <a:p>
            <a:pPr marL="0" indent="0" algn="ctr">
              <a:lnSpc>
                <a:spcPts val="9000"/>
              </a:lnSpc>
              <a:defRPr/>
            </a:pPr>
            <a:r>
              <a:rPr lang="en-US" sz="6400" b="1" i="0" u="none" strike="noStrike" spc="200">
                <a:solidFill>
                  <a:srgbClr val="5B3E32"/>
                </a:solidFill>
                <a:latin typeface="Noto Serif SC Bold"/>
                <a:ea typeface="Noto Serif SC Bold"/>
                <a:cs typeface="Noto Serif SC Bold"/>
                <a:sym typeface="Noto Serif SC Bold"/>
              </a:rPr>
              <a:t>本文研究路径与核心创新逻辑架构阐释</a:t>
            </a:r>
            <a:endParaRPr lang="en-US" sz="1100"/>
          </a:p>
        </p:txBody>
      </p:sp>
      <p:sp>
        <p:nvSpPr>
          <p:cNvPr id="11" name="AutoShape 11"/>
          <p:cNvSpPr/>
          <p:nvPr/>
        </p:nvSpPr>
        <p:spPr>
          <a:xfrm>
            <a:off x="1320800" y="4673600"/>
            <a:ext cx="15646400" cy="546100"/>
          </a:xfrm>
          <a:prstGeom prst="rect">
            <a:avLst/>
          </a:prstGeom>
          <a:noFill/>
          <a:ln w="19050" cap="flat" cmpd="sng">
            <a:noFill/>
            <a:prstDash val="solid"/>
            <a:round/>
          </a:ln>
        </p:spPr>
        <p:txBody>
          <a:bodyPr vert="horz" wrap="square" lIns="0" tIns="0" rIns="0" bIns="0" rtlCol="0" anchor="t" anchorCtr="0"/>
          <a:lstStyle/>
          <a:p>
            <a:pPr marL="0" indent="0" algn="ctr">
              <a:lnSpc>
                <a:spcPts val="4365"/>
              </a:lnSpc>
              <a:defRPr/>
            </a:pPr>
            <a:r>
              <a:rPr lang="en-US" sz="2000" b="0" i="0" u="none" strike="noStrike" spc="200">
                <a:solidFill>
                  <a:srgbClr val="A8896F"/>
                </a:solidFill>
                <a:latin typeface="Abhaya Libre"/>
                <a:ea typeface="Abhaya Libre"/>
                <a:cs typeface="Abhaya Libre"/>
                <a:sym typeface="Abhaya Libre"/>
              </a:rPr>
              <a:t>Research Path Design and Core Innovation Contribution of the Thesis</a:t>
            </a:r>
            <a:endParaRPr lang="en-US" sz="1100"/>
          </a:p>
        </p:txBody>
      </p:sp>
      <p:sp>
        <p:nvSpPr>
          <p:cNvPr id="12" name="AutoShape 12"/>
          <p:cNvSpPr/>
          <p:nvPr/>
        </p:nvSpPr>
        <p:spPr>
          <a:xfrm>
            <a:off x="1320800" y="5410200"/>
            <a:ext cx="15646400" cy="711200"/>
          </a:xfrm>
          <a:prstGeom prst="rect">
            <a:avLst/>
          </a:prstGeom>
          <a:noFill/>
          <a:ln w="19050" cap="flat" cmpd="sng">
            <a:noFill/>
            <a:prstDash val="solid"/>
            <a:round/>
          </a:ln>
        </p:spPr>
        <p:txBody>
          <a:bodyPr vert="horz" wrap="square" lIns="0" tIns="0" rIns="0" bIns="0" rtlCol="0" anchor="t" anchorCtr="0"/>
          <a:lstStyle/>
          <a:p>
            <a:pPr marL="0" indent="0" algn="ctr">
              <a:lnSpc>
                <a:spcPts val="2890"/>
              </a:lnSpc>
              <a:defRPr/>
            </a:pPr>
            <a:r>
              <a:rPr lang="en-US" sz="1800" b="0" i="0" u="none" strike="noStrike">
                <a:solidFill>
                  <a:srgbClr val="A8896F">
                    <a:alpha val="80000"/>
                  </a:srgbClr>
                </a:solidFill>
                <a:latin typeface="Noto Serif SC" panose="02020200000000000000" charset="-122"/>
                <a:ea typeface="Noto Serif SC" panose="02020200000000000000" charset="-122"/>
                <a:cs typeface="Noto Serif SC" panose="02020200000000000000" charset="-122"/>
                <a:sym typeface="Noto Serif SC" panose="02020200000000000000" charset="-122"/>
              </a:rPr>
              <a:t>本章节系统性回应传统理论局限痛点，深度解构论文底层逻辑推演过程，明确界定研究边界与方法论进阶，最终凝练出三大维度的边际创新贡献与实践应用价值。</a:t>
            </a:r>
            <a:endParaRPr lang="en-US" sz="1100"/>
          </a:p>
        </p:txBody>
      </p:sp>
      <p:sp>
        <p:nvSpPr>
          <p:cNvPr id="13" name="AutoShape 13"/>
          <p:cNvSpPr/>
          <p:nvPr/>
        </p:nvSpPr>
        <p:spPr>
          <a:xfrm>
            <a:off x="7429500" y="7175500"/>
            <a:ext cx="3429000" cy="685800"/>
          </a:xfrm>
          <a:prstGeom prst="rect">
            <a:avLst/>
          </a:prstGeom>
          <a:noFill/>
          <a:ln w="19050" cap="flat" cmpd="sng">
            <a:noFill/>
            <a:prstDash val="solid"/>
            <a:round/>
          </a:ln>
        </p:spPr>
        <p:txBody>
          <a:bodyPr vert="horz" wrap="square" lIns="0" tIns="0" rIns="0" bIns="0" rtlCol="0" anchor="t" anchorCtr="0"/>
          <a:lstStyle/>
          <a:p>
            <a:pPr marL="0" indent="0" algn="ctr">
              <a:lnSpc>
                <a:spcPts val="5510"/>
              </a:lnSpc>
              <a:defRPr/>
            </a:pPr>
            <a:r>
              <a:rPr lang="en-US" sz="3200" b="1" i="0" u="none" strike="noStrike" spc="100">
                <a:solidFill>
                  <a:srgbClr val="5B3E32"/>
                </a:solidFill>
                <a:latin typeface="Abhaya Libre"/>
                <a:ea typeface="Abhaya Libre"/>
                <a:cs typeface="Abhaya Libre"/>
                <a:sym typeface="Abhaya Libre"/>
              </a:rPr>
              <a:t>PART 03</a:t>
            </a:r>
            <a:endParaRPr lang="en-US" sz="1100"/>
          </a:p>
        </p:txBody>
      </p:sp>
      <p:pic>
        <p:nvPicPr>
          <p:cNvPr id="14" name="Picture 14"/>
          <p:cNvPicPr>
            <a:picLocks noChangeAspect="1"/>
          </p:cNvPicPr>
          <p:nvPr/>
        </p:nvPicPr>
        <p:blipFill>
          <a:blip r:embed="rId2"/>
          <a:srcRect/>
          <a:stretch>
            <a:fillRect/>
          </a:stretch>
        </p:blipFill>
        <p:spPr>
          <a:xfrm>
            <a:off x="7150100" y="533400"/>
            <a:ext cx="3987800" cy="2819400"/>
          </a:xfrm>
          <a:prstGeom prst="rect">
            <a:avLst/>
          </a:prstGeom>
          <a:noFill/>
          <a:ln w="25400" cap="flat" cmpd="sng">
            <a:noFill/>
            <a:prstDash val="solid"/>
            <a:rou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36600"/>
            <a:ext cx="18287996" cy="8803157"/>
          </a:xfrm>
          <a:custGeom>
            <a:avLst/>
            <a:gdLst/>
            <a:ahLst/>
            <a:cxnLst/>
            <a:rect l="l" t="t" r="r" b="b"/>
            <a:pathLst>
              <a:path w="18287996" h="8803157">
                <a:moveTo>
                  <a:pt x="0" y="0"/>
                </a:moveTo>
                <a:lnTo>
                  <a:pt x="18287996" y="0"/>
                </a:lnTo>
                <a:lnTo>
                  <a:pt x="18287996" y="8803157"/>
                </a:lnTo>
                <a:lnTo>
                  <a:pt x="0" y="8803157"/>
                </a:lnTo>
                <a:close/>
              </a:path>
            </a:pathLst>
          </a:custGeom>
          <a:solidFill>
            <a:srgbClr val="F4F0ED">
              <a:alpha val="100000"/>
            </a:srgbClr>
          </a:solidFill>
          <a:ln w="25400" cap="flat" cmpd="sng">
            <a:noFill/>
            <a:prstDash val="solid"/>
            <a:round/>
          </a:ln>
        </p:spPr>
        <p:txBody>
          <a:bodyPr vert="horz" wrap="square" lIns="63500" tIns="63500" rIns="63500" bIns="63500" rtlCol="0" anchor="ctr"/>
          <a:lstStyle/>
          <a:p>
            <a:pPr algn="ctr">
              <a:defRPr/>
            </a:pPr>
          </a:p>
        </p:txBody>
      </p:sp>
      <p:sp>
        <p:nvSpPr>
          <p:cNvPr id="3" name="Freeform 3"/>
          <p:cNvSpPr/>
          <p:nvPr/>
        </p:nvSpPr>
        <p:spPr>
          <a:xfrm>
            <a:off x="0" y="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sp>
        <p:nvSpPr>
          <p:cNvPr id="4" name="Freeform 4"/>
          <p:cNvSpPr/>
          <p:nvPr/>
        </p:nvSpPr>
        <p:spPr>
          <a:xfrm>
            <a:off x="0" y="10147300"/>
            <a:ext cx="18287996" cy="142875"/>
          </a:xfrm>
          <a:custGeom>
            <a:avLst/>
            <a:gdLst/>
            <a:ahLst/>
            <a:cxnLst/>
            <a:rect l="l" t="t" r="r" b="b"/>
            <a:pathLst>
              <a:path w="18287996" h="142875">
                <a:moveTo>
                  <a:pt x="0" y="0"/>
                </a:moveTo>
                <a:lnTo>
                  <a:pt x="18287996" y="0"/>
                </a:lnTo>
                <a:lnTo>
                  <a:pt x="18287996" y="142875"/>
                </a:lnTo>
                <a:lnTo>
                  <a:pt x="0" y="142875"/>
                </a:lnTo>
                <a:close/>
              </a:path>
            </a:pathLst>
          </a:custGeom>
          <a:solidFill>
            <a:srgbClr val="A8896F">
              <a:alpha val="100000"/>
            </a:srgbClr>
          </a:solidFill>
          <a:ln w="25400" cap="flat" cmpd="sng">
            <a:noFill/>
            <a:prstDash val="solid"/>
            <a:round/>
          </a:ln>
        </p:spPr>
        <p:txBody>
          <a:bodyPr vert="horz" wrap="square" lIns="63500" tIns="63500" rIns="63500" bIns="63500" rtlCol="0" anchor="ctr"/>
          <a:lstStyle/>
          <a:p>
            <a:pPr algn="ctr">
              <a:defRPr/>
            </a:pPr>
          </a:p>
        </p:txBody>
      </p:sp>
      <p:pic>
        <p:nvPicPr>
          <p:cNvPr id="5" name="Picture 5"/>
          <p:cNvPicPr>
            <a:picLocks noChangeAspect="1"/>
          </p:cNvPicPr>
          <p:nvPr/>
        </p:nvPicPr>
        <p:blipFill>
          <a:blip r:embed="rId1"/>
          <a:srcRect/>
          <a:stretch>
            <a:fillRect/>
          </a:stretch>
        </p:blipFill>
        <p:spPr>
          <a:xfrm rot="10800000">
            <a:off x="965200" y="2311400"/>
            <a:ext cx="5549900" cy="6591300"/>
          </a:xfrm>
          <a:prstGeom prst="rect">
            <a:avLst/>
          </a:prstGeom>
          <a:noFill/>
          <a:ln w="25400" cap="flat" cmpd="sng">
            <a:noFill/>
            <a:prstDash val="solid"/>
            <a:round/>
          </a:ln>
        </p:spPr>
      </p:pic>
      <p:pic>
        <p:nvPicPr>
          <p:cNvPr id="6" name="Picture 6"/>
          <p:cNvPicPr>
            <a:picLocks noChangeAspect="1"/>
          </p:cNvPicPr>
          <p:nvPr/>
        </p:nvPicPr>
        <p:blipFill>
          <a:blip r:embed="rId2"/>
          <a:srcRect/>
          <a:stretch>
            <a:fillRect/>
          </a:stretch>
        </p:blipFill>
        <p:spPr>
          <a:xfrm>
            <a:off x="-25400" y="8229600"/>
            <a:ext cx="8267700" cy="3708400"/>
          </a:xfrm>
          <a:prstGeom prst="rect">
            <a:avLst/>
          </a:prstGeom>
          <a:noFill/>
          <a:ln w="25400" cap="flat" cmpd="sng">
            <a:noFill/>
            <a:prstDash val="solid"/>
            <a:round/>
          </a:ln>
        </p:spPr>
      </p:pic>
      <p:pic>
        <p:nvPicPr>
          <p:cNvPr id="7" name="Picture 7"/>
          <p:cNvPicPr>
            <a:picLocks noChangeAspect="1"/>
          </p:cNvPicPr>
          <p:nvPr/>
        </p:nvPicPr>
        <p:blipFill>
          <a:blip r:embed="rId3"/>
          <a:srcRect/>
          <a:stretch>
            <a:fillRect/>
          </a:stretch>
        </p:blipFill>
        <p:spPr>
          <a:xfrm>
            <a:off x="-469900" y="7239000"/>
            <a:ext cx="3987800" cy="2819400"/>
          </a:xfrm>
          <a:prstGeom prst="rect">
            <a:avLst/>
          </a:prstGeom>
          <a:noFill/>
          <a:ln w="25400" cap="flat" cmpd="sng">
            <a:noFill/>
            <a:prstDash val="solid"/>
            <a:round/>
          </a:ln>
        </p:spPr>
      </p:pic>
      <p:sp>
        <p:nvSpPr>
          <p:cNvPr id="8" name="AutoShape 8"/>
          <p:cNvSpPr/>
          <p:nvPr/>
        </p:nvSpPr>
        <p:spPr>
          <a:xfrm>
            <a:off x="2755900" y="914400"/>
            <a:ext cx="12763500" cy="1028700"/>
          </a:xfrm>
          <a:prstGeom prst="rect">
            <a:avLst/>
          </a:prstGeom>
          <a:noFill/>
          <a:ln w="19050" cap="flat" cmpd="sng">
            <a:noFill/>
            <a:prstDash val="solid"/>
            <a:round/>
          </a:ln>
        </p:spPr>
        <p:txBody>
          <a:bodyPr vert="horz" wrap="square" lIns="0" tIns="0" rIns="0" bIns="0" rtlCol="0" anchor="t" anchorCtr="0"/>
          <a:lstStyle/>
          <a:p>
            <a:pPr marL="0" indent="0" algn="ctr">
              <a:lnSpc>
                <a:spcPts val="8400"/>
              </a:lnSpc>
              <a:defRPr/>
            </a:pPr>
            <a:r>
              <a:rPr lang="zh-CN" altLang="en-US" sz="4800" b="1" i="0" u="none" strike="noStrike" spc="200">
                <a:solidFill>
                  <a:srgbClr val="5B3E32"/>
                </a:solidFill>
                <a:latin typeface="Noto Serif SC Bold"/>
                <a:ea typeface="Noto Serif SC Bold"/>
                <a:cs typeface="Noto Serif SC Bold"/>
                <a:sym typeface="Noto Serif SC Bold"/>
              </a:rPr>
              <a:t>本文方案：标准模型基底 + 金融市场冲击</a:t>
            </a:r>
            <a:endParaRPr lang="zh-CN" altLang="en-US" sz="4800" b="1" i="0" u="none" strike="noStrike" spc="200">
              <a:solidFill>
                <a:srgbClr val="5B3E32"/>
              </a:solidFill>
              <a:latin typeface="Noto Serif SC Bold"/>
              <a:ea typeface="Noto Serif SC Bold"/>
              <a:cs typeface="Noto Serif SC Bold"/>
              <a:sym typeface="Noto Serif SC Bold"/>
            </a:endParaRPr>
          </a:p>
        </p:txBody>
      </p:sp>
      <p:sp>
        <p:nvSpPr>
          <p:cNvPr id="9" name="AutoShape 9"/>
          <p:cNvSpPr/>
          <p:nvPr/>
        </p:nvSpPr>
        <p:spPr>
          <a:xfrm>
            <a:off x="15125700" y="8940800"/>
            <a:ext cx="2806700" cy="558800"/>
          </a:xfrm>
          <a:prstGeom prst="rect">
            <a:avLst/>
          </a:prstGeom>
          <a:noFill/>
          <a:ln w="19050" cap="flat" cmpd="sng">
            <a:noFill/>
            <a:prstDash val="solid"/>
            <a:round/>
          </a:ln>
        </p:spPr>
        <p:txBody>
          <a:bodyPr vert="horz" wrap="square" lIns="0" tIns="0" rIns="0" bIns="0" rtlCol="0" anchor="t" anchorCtr="0"/>
          <a:lstStyle/>
          <a:p>
            <a:pPr marL="0" indent="0" algn="r">
              <a:lnSpc>
                <a:spcPts val="4510"/>
              </a:lnSpc>
              <a:defRPr/>
            </a:pPr>
            <a:r>
              <a:rPr lang="en-US" sz="2400" b="1" i="0" u="none" strike="noStrike" spc="100">
                <a:solidFill>
                  <a:srgbClr val="A8896F"/>
                </a:solidFill>
                <a:latin typeface="Abhaya Libre"/>
                <a:ea typeface="Abhaya Libre"/>
                <a:cs typeface="Abhaya Libre"/>
                <a:sym typeface="Abhaya Libre"/>
              </a:rPr>
              <a:t>CORE FRAMEWORK ANALYSIS</a:t>
            </a:r>
            <a:endParaRPr lang="en-US" sz="1100"/>
          </a:p>
        </p:txBody>
      </p:sp>
      <p:sp>
        <p:nvSpPr>
          <p:cNvPr id="10" name="Freeform 10"/>
          <p:cNvSpPr/>
          <p:nvPr/>
        </p:nvSpPr>
        <p:spPr>
          <a:xfrm>
            <a:off x="4462780" y="2734310"/>
            <a:ext cx="861691" cy="861691"/>
          </a:xfrm>
          <a:custGeom>
            <a:avLst/>
            <a:gdLst/>
            <a:ahLst/>
            <a:cxnLst/>
            <a:rect l="l" t="t" r="r" b="b"/>
            <a:pathLst>
              <a:path w="861691" h="861691">
                <a:moveTo>
                  <a:pt x="430845" y="0"/>
                </a:moveTo>
                <a:cubicBezTo>
                  <a:pt x="192895" y="0"/>
                  <a:pt x="0" y="192895"/>
                  <a:pt x="0" y="430845"/>
                </a:cubicBezTo>
                <a:cubicBezTo>
                  <a:pt x="0" y="668796"/>
                  <a:pt x="192895" y="861691"/>
                  <a:pt x="430845" y="861691"/>
                </a:cubicBezTo>
                <a:cubicBezTo>
                  <a:pt x="668796" y="861691"/>
                  <a:pt x="861691" y="668796"/>
                  <a:pt x="861691" y="430845"/>
                </a:cubicBezTo>
                <a:cubicBezTo>
                  <a:pt x="861691" y="192895"/>
                  <a:pt x="668796" y="0"/>
                  <a:pt x="430845" y="0"/>
                </a:cubicBezTo>
                <a:close/>
              </a:path>
            </a:pathLst>
          </a:custGeom>
          <a:solidFill>
            <a:srgbClr val="FBF1F0">
              <a:alpha val="100000"/>
            </a:srgbClr>
          </a:solidFill>
          <a:ln w="12700" cap="sq" cmpd="sng">
            <a:solidFill>
              <a:srgbClr val="A8896F">
                <a:alpha val="100000"/>
              </a:srgbClr>
            </a:solidFill>
            <a:prstDash val="solid"/>
            <a:miter lim="10000000"/>
          </a:ln>
        </p:spPr>
        <p:txBody>
          <a:bodyPr vert="horz" wrap="square" lIns="63500" tIns="63500" rIns="63500" bIns="63500" rtlCol="0" anchor="ctr"/>
          <a:lstStyle/>
          <a:p>
            <a:pPr algn="ctr">
              <a:defRPr/>
            </a:pPr>
          </a:p>
        </p:txBody>
      </p:sp>
      <p:pic>
        <p:nvPicPr>
          <p:cNvPr id="11" name="Picture 11"/>
          <p:cNvPicPr>
            <a:picLocks noChangeAspect="1"/>
          </p:cNvPicPr>
          <p:nvPr/>
        </p:nvPicPr>
        <p:blipFill>
          <a:blip r:embed="rId4"/>
          <a:srcRect/>
          <a:stretch>
            <a:fillRect/>
          </a:stretch>
        </p:blipFill>
        <p:spPr>
          <a:xfrm>
            <a:off x="4905375" y="2962910"/>
            <a:ext cx="419100" cy="406400"/>
          </a:xfrm>
          <a:prstGeom prst="rect">
            <a:avLst/>
          </a:prstGeom>
          <a:noFill/>
          <a:ln w="25400" cap="flat" cmpd="sng">
            <a:noFill/>
            <a:prstDash val="solid"/>
            <a:round/>
          </a:ln>
        </p:spPr>
      </p:pic>
      <p:sp>
        <p:nvSpPr>
          <p:cNvPr id="12" name="AutoShape 12"/>
          <p:cNvSpPr/>
          <p:nvPr>
            <p:custDataLst>
              <p:tags r:id="rId5"/>
            </p:custDataLst>
          </p:nvPr>
        </p:nvSpPr>
        <p:spPr>
          <a:xfrm>
            <a:off x="5410200" y="2974340"/>
            <a:ext cx="10579100" cy="609600"/>
          </a:xfrm>
          <a:prstGeom prst="rect">
            <a:avLst/>
          </a:prstGeom>
          <a:noFill/>
          <a:ln w="19050" cap="flat" cmpd="sng">
            <a:noFill/>
            <a:prstDash val="solid"/>
            <a:round/>
          </a:ln>
        </p:spPr>
        <p:txBody>
          <a:bodyPr vert="horz" wrap="square" lIns="0" tIns="0" rIns="0" bIns="0" rtlCol="0" anchor="t" anchorCtr="0"/>
          <a:lstStyle/>
          <a:p>
            <a:pPr marL="0" indent="0" algn="l">
              <a:lnSpc>
                <a:spcPts val="5040"/>
              </a:lnSpc>
              <a:defRPr/>
            </a:pPr>
            <a:r>
              <a:rPr 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01. </a:t>
            </a:r>
            <a:r>
              <a:rPr lang="zh-CN" alt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冲击分离</a:t>
            </a:r>
            <a:endParaRPr lang="zh-CN" alt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endParaRPr>
          </a:p>
        </p:txBody>
      </p:sp>
      <p:sp>
        <p:nvSpPr>
          <p:cNvPr id="13" name="AutoShape 13"/>
          <p:cNvSpPr/>
          <p:nvPr>
            <p:custDataLst>
              <p:tags r:id="rId6"/>
            </p:custDataLst>
          </p:nvPr>
        </p:nvSpPr>
        <p:spPr>
          <a:xfrm>
            <a:off x="5943600" y="3645535"/>
            <a:ext cx="10579100" cy="508000"/>
          </a:xfrm>
          <a:prstGeom prst="rect">
            <a:avLst/>
          </a:prstGeom>
          <a:noFill/>
          <a:ln w="19050" cap="flat" cmpd="sng">
            <a:noFill/>
            <a:prstDash val="solid"/>
            <a:round/>
          </a:ln>
        </p:spPr>
        <p:txBody>
          <a:bodyPr vert="horz" wrap="square" lIns="0" tIns="0" rIns="0" bIns="0" rtlCol="0" anchor="t" anchorCtr="0"/>
          <a:lstStyle/>
          <a:p>
            <a:pPr marL="0" indent="0" algn="l">
              <a:lnSpc>
                <a:spcPts val="2200"/>
              </a:lnSpc>
              <a:defRPr/>
            </a:pPr>
            <a:r>
              <a:rPr lang="zh-CN" altLang="en-US" sz="2400" b="1">
                <a:solidFill>
                  <a:schemeClr val="accent2">
                    <a:lumMod val="50000"/>
                  </a:schemeClr>
                </a:solidFill>
                <a:latin typeface="Noto Sans SC" panose="020B0200000000000000" charset="-122"/>
                <a:ea typeface="Noto Sans SC" panose="020B0200000000000000" charset="-122"/>
                <a:cs typeface="Noto Sans SC" panose="020B0200000000000000" charset="-122"/>
              </a:rPr>
              <a:t>金融冲击主导汇率波动，生产率 / 货币冲击主导宏观经济周期</a:t>
            </a:r>
            <a:endParaRPr lang="zh-CN" altLang="en-US" sz="2400" b="1">
              <a:solidFill>
                <a:schemeClr val="accent2">
                  <a:lumMod val="50000"/>
                </a:schemeClr>
              </a:solidFill>
              <a:latin typeface="Noto Sans SC" panose="020B0200000000000000" charset="-122"/>
              <a:ea typeface="Noto Sans SC" panose="020B0200000000000000" charset="-122"/>
              <a:cs typeface="Noto Sans SC" panose="020B0200000000000000" charset="-122"/>
            </a:endParaRPr>
          </a:p>
        </p:txBody>
      </p:sp>
      <p:sp>
        <p:nvSpPr>
          <p:cNvPr id="14" name="AutoShape 14"/>
          <p:cNvSpPr/>
          <p:nvPr>
            <p:custDataLst>
              <p:tags r:id="rId7"/>
            </p:custDataLst>
          </p:nvPr>
        </p:nvSpPr>
        <p:spPr>
          <a:xfrm>
            <a:off x="5410200" y="4244340"/>
            <a:ext cx="6350000" cy="25400"/>
          </a:xfrm>
          <a:prstGeom prst="roundRect">
            <a:avLst>
              <a:gd name="adj" fmla="val 0"/>
            </a:avLst>
          </a:prstGeom>
          <a:solidFill>
            <a:srgbClr val="A8896F">
              <a:alpha val="20000"/>
            </a:srgbClr>
          </a:solidFill>
          <a:ln w="25400" cap="flat" cmpd="sng">
            <a:noFill/>
            <a:prstDash val="solid"/>
            <a:round/>
          </a:ln>
        </p:spPr>
        <p:txBody>
          <a:bodyPr vert="horz" wrap="square" lIns="63500" tIns="63500" rIns="63500" bIns="63500" rtlCol="0" anchor="ctr"/>
          <a:lstStyle/>
          <a:p>
            <a:pPr algn="ctr">
              <a:defRPr/>
            </a:pPr>
          </a:p>
        </p:txBody>
      </p:sp>
      <p:sp>
        <p:nvSpPr>
          <p:cNvPr id="15" name="Freeform 15"/>
          <p:cNvSpPr/>
          <p:nvPr>
            <p:custDataLst>
              <p:tags r:id="rId8"/>
            </p:custDataLst>
          </p:nvPr>
        </p:nvSpPr>
        <p:spPr>
          <a:xfrm>
            <a:off x="5715000" y="4498340"/>
            <a:ext cx="861691" cy="861691"/>
          </a:xfrm>
          <a:custGeom>
            <a:avLst/>
            <a:gdLst/>
            <a:ahLst/>
            <a:cxnLst/>
            <a:rect l="l" t="t" r="r" b="b"/>
            <a:pathLst>
              <a:path w="861691" h="861691">
                <a:moveTo>
                  <a:pt x="430845" y="0"/>
                </a:moveTo>
                <a:cubicBezTo>
                  <a:pt x="192895" y="0"/>
                  <a:pt x="0" y="192895"/>
                  <a:pt x="0" y="430845"/>
                </a:cubicBezTo>
                <a:cubicBezTo>
                  <a:pt x="0" y="668796"/>
                  <a:pt x="192895" y="861691"/>
                  <a:pt x="430845" y="861691"/>
                </a:cubicBezTo>
                <a:cubicBezTo>
                  <a:pt x="668796" y="861691"/>
                  <a:pt x="861691" y="668796"/>
                  <a:pt x="861691" y="430845"/>
                </a:cubicBezTo>
                <a:cubicBezTo>
                  <a:pt x="861691" y="192895"/>
                  <a:pt x="668796" y="0"/>
                  <a:pt x="430845" y="0"/>
                </a:cubicBezTo>
                <a:close/>
              </a:path>
            </a:pathLst>
          </a:custGeom>
          <a:solidFill>
            <a:srgbClr val="FBF1F0">
              <a:alpha val="100000"/>
            </a:srgbClr>
          </a:solidFill>
          <a:ln w="12700" cap="sq" cmpd="sng">
            <a:solidFill>
              <a:srgbClr val="A8896F">
                <a:alpha val="100000"/>
              </a:srgbClr>
            </a:solidFill>
            <a:prstDash val="solid"/>
            <a:miter lim="10000000"/>
          </a:ln>
        </p:spPr>
        <p:txBody>
          <a:bodyPr vert="horz" wrap="square" lIns="63500" tIns="63500" rIns="63500" bIns="63500" rtlCol="0" anchor="ctr"/>
          <a:lstStyle/>
          <a:p>
            <a:pPr algn="ctr">
              <a:defRPr/>
            </a:pPr>
          </a:p>
        </p:txBody>
      </p:sp>
      <p:pic>
        <p:nvPicPr>
          <p:cNvPr id="16" name="Picture 16"/>
          <p:cNvPicPr>
            <a:picLocks noChangeAspect="1"/>
          </p:cNvPicPr>
          <p:nvPr>
            <p:custDataLst>
              <p:tags r:id="rId9"/>
            </p:custDataLst>
          </p:nvPr>
        </p:nvPicPr>
        <p:blipFill>
          <a:blip r:embed="rId4"/>
          <a:srcRect/>
          <a:stretch>
            <a:fillRect/>
          </a:stretch>
        </p:blipFill>
        <p:spPr>
          <a:xfrm>
            <a:off x="5943600" y="4726940"/>
            <a:ext cx="419100" cy="406400"/>
          </a:xfrm>
          <a:prstGeom prst="rect">
            <a:avLst/>
          </a:prstGeom>
          <a:noFill/>
          <a:ln w="25400" cap="flat" cmpd="sng">
            <a:noFill/>
            <a:prstDash val="solid"/>
            <a:round/>
          </a:ln>
        </p:spPr>
      </p:pic>
      <p:sp>
        <p:nvSpPr>
          <p:cNvPr id="17" name="AutoShape 17"/>
          <p:cNvSpPr/>
          <p:nvPr>
            <p:custDataLst>
              <p:tags r:id="rId10"/>
            </p:custDataLst>
          </p:nvPr>
        </p:nvSpPr>
        <p:spPr>
          <a:xfrm>
            <a:off x="6883400" y="4434840"/>
            <a:ext cx="10579100" cy="609600"/>
          </a:xfrm>
          <a:prstGeom prst="rect">
            <a:avLst/>
          </a:prstGeom>
          <a:noFill/>
          <a:ln w="19050" cap="flat" cmpd="sng">
            <a:noFill/>
            <a:prstDash val="solid"/>
            <a:round/>
          </a:ln>
        </p:spPr>
        <p:txBody>
          <a:bodyPr vert="horz" wrap="square" lIns="0" tIns="0" rIns="0" bIns="0" rtlCol="0" anchor="t" anchorCtr="0"/>
          <a:lstStyle/>
          <a:p>
            <a:pPr marL="0" indent="0" algn="l">
              <a:lnSpc>
                <a:spcPts val="5040"/>
              </a:lnSpc>
              <a:defRPr/>
            </a:pPr>
            <a:r>
              <a:rPr 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02. </a:t>
            </a:r>
            <a:r>
              <a:rPr lang="zh-CN" alt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rPr>
              <a:t>传导阻断</a:t>
            </a:r>
            <a:endParaRPr lang="zh-CN" altLang="en-US" sz="3200" b="1" i="0" u="none" strike="noStrike" spc="200">
              <a:solidFill>
                <a:srgbClr val="5B3E32"/>
              </a:solidFill>
              <a:latin typeface="Noto Serif SC" panose="02020200000000000000" charset="-122"/>
              <a:ea typeface="Noto Serif SC" panose="02020200000000000000" charset="-122"/>
              <a:cs typeface="Noto Serif SC" panose="02020200000000000000" charset="-122"/>
              <a:sym typeface="Noto Serif SC" panose="02020200000000000000" charset="-122"/>
            </a:endParaRPr>
          </a:p>
        </p:txBody>
      </p:sp>
      <p:sp>
        <p:nvSpPr>
          <p:cNvPr id="18" name="AutoShape 18"/>
          <p:cNvSpPr/>
          <p:nvPr>
            <p:custDataLst>
              <p:tags r:id="rId11"/>
            </p:custDataLst>
          </p:nvPr>
        </p:nvSpPr>
        <p:spPr>
          <a:xfrm>
            <a:off x="6883400" y="5139690"/>
            <a:ext cx="10579100" cy="508000"/>
          </a:xfrm>
          <a:prstGeom prst="rect">
            <a:avLst/>
          </a:prstGeom>
          <a:noFill/>
          <a:ln w="19050" cap="flat" cmpd="sng">
            <a:noFill/>
            <a:prstDash val="solid"/>
            <a:round/>
          </a:ln>
        </p:spPr>
        <p:txBody>
          <a:bodyPr vert="horz" wrap="square" lIns="0" tIns="0" rIns="0" bIns="0" rtlCol="0" anchor="t" anchorCtr="0"/>
          <a:lstStyle/>
          <a:p>
            <a:pPr marL="0" indent="0" algn="l">
              <a:lnSpc>
                <a:spcPts val="2200"/>
              </a:lnSpc>
              <a:defRPr/>
            </a:pPr>
            <a:r>
              <a:rPr lang="zh-CN" altLang="en-US" sz="2400" b="1">
                <a:solidFill>
                  <a:schemeClr val="accent2">
                    <a:lumMod val="50000"/>
                  </a:schemeClr>
                </a:solidFill>
                <a:latin typeface="Noto Sans SC" panose="020B0200000000000000" charset="-122"/>
                <a:ea typeface="Noto Sans SC" panose="020B0200000000000000" charset="-122"/>
              </a:rPr>
              <a:t>消费本土偏好大幅降低汇率波动向实体经济的传导效率</a:t>
            </a:r>
            <a:endParaRPr lang="zh-CN" altLang="en-US" sz="2400" b="1">
              <a:solidFill>
                <a:schemeClr val="accent2">
                  <a:lumMod val="50000"/>
                </a:schemeClr>
              </a:solidFill>
              <a:latin typeface="Noto Sans SC" panose="020B0200000000000000" charset="-122"/>
              <a:ea typeface="Noto Sans SC" panose="020B0200000000000000" charset="-122"/>
            </a:endParaRPr>
          </a:p>
        </p:txBody>
      </p:sp>
      <p:sp>
        <p:nvSpPr>
          <p:cNvPr id="19" name="AutoShape 19"/>
          <p:cNvSpPr/>
          <p:nvPr>
            <p:custDataLst>
              <p:tags r:id="rId12"/>
            </p:custDataLst>
          </p:nvPr>
        </p:nvSpPr>
        <p:spPr>
          <a:xfrm>
            <a:off x="5410200" y="5704840"/>
            <a:ext cx="6350000" cy="25400"/>
          </a:xfrm>
          <a:prstGeom prst="roundRect">
            <a:avLst>
              <a:gd name="adj" fmla="val 0"/>
            </a:avLst>
          </a:prstGeom>
          <a:solidFill>
            <a:srgbClr val="A8896F">
              <a:alpha val="20000"/>
            </a:srgbClr>
          </a:solidFill>
          <a:ln w="25400" cap="flat" cmpd="sng">
            <a:noFill/>
            <a:prstDash val="solid"/>
            <a:round/>
          </a:ln>
        </p:spPr>
        <p:txBody>
          <a:bodyPr vert="horz" wrap="square" lIns="63500" tIns="63500" rIns="63500" bIns="63500" rtlCol="0" anchor="ctr"/>
          <a:lstStyle/>
          <a:p>
            <a:pPr algn="ctr">
              <a:defRPr/>
            </a:pPr>
          </a:p>
        </p:txBody>
      </p:sp>
      <p:sp>
        <p:nvSpPr>
          <p:cNvPr id="20" name="Freeform 20"/>
          <p:cNvSpPr/>
          <p:nvPr>
            <p:custDataLst>
              <p:tags r:id="rId13"/>
            </p:custDataLst>
          </p:nvPr>
        </p:nvSpPr>
        <p:spPr>
          <a:xfrm>
            <a:off x="5715000" y="5958840"/>
            <a:ext cx="861691" cy="861691"/>
          </a:xfrm>
          <a:custGeom>
            <a:avLst/>
            <a:gdLst/>
            <a:ahLst/>
            <a:cxnLst/>
            <a:rect l="l" t="t" r="r" b="b"/>
            <a:pathLst>
              <a:path w="861691" h="861691">
                <a:moveTo>
                  <a:pt x="430845" y="0"/>
                </a:moveTo>
                <a:cubicBezTo>
                  <a:pt x="192895" y="0"/>
                  <a:pt x="0" y="192895"/>
                  <a:pt x="0" y="430845"/>
                </a:cubicBezTo>
                <a:cubicBezTo>
                  <a:pt x="0" y="668796"/>
                  <a:pt x="192895" y="861691"/>
                  <a:pt x="430845" y="861691"/>
                </a:cubicBezTo>
                <a:cubicBezTo>
                  <a:pt x="668796" y="861691"/>
                  <a:pt x="861691" y="668796"/>
                  <a:pt x="861691" y="430845"/>
                </a:cubicBezTo>
                <a:cubicBezTo>
                  <a:pt x="861691" y="192895"/>
                  <a:pt x="668796" y="0"/>
                  <a:pt x="430845" y="0"/>
                </a:cubicBezTo>
                <a:close/>
              </a:path>
            </a:pathLst>
          </a:custGeom>
          <a:solidFill>
            <a:srgbClr val="FBF1F0">
              <a:alpha val="100000"/>
            </a:srgbClr>
          </a:solidFill>
          <a:ln w="12700" cap="sq" cmpd="sng">
            <a:solidFill>
              <a:srgbClr val="A8896F">
                <a:alpha val="100000"/>
              </a:srgbClr>
            </a:solidFill>
            <a:prstDash val="solid"/>
            <a:miter lim="10000000"/>
          </a:ln>
        </p:spPr>
        <p:txBody>
          <a:bodyPr vert="horz" wrap="square" lIns="63500" tIns="63500" rIns="63500" bIns="63500" rtlCol="0" anchor="ctr"/>
          <a:lstStyle/>
          <a:p>
            <a:pPr algn="ctr">
              <a:defRPr/>
            </a:pPr>
          </a:p>
        </p:txBody>
      </p:sp>
      <p:pic>
        <p:nvPicPr>
          <p:cNvPr id="21" name="Picture 21"/>
          <p:cNvPicPr>
            <a:picLocks noChangeAspect="1"/>
          </p:cNvPicPr>
          <p:nvPr>
            <p:custDataLst>
              <p:tags r:id="rId14"/>
            </p:custDataLst>
          </p:nvPr>
        </p:nvPicPr>
        <p:blipFill>
          <a:blip r:embed="rId15"/>
          <a:srcRect/>
          <a:stretch>
            <a:fillRect/>
          </a:stretch>
        </p:blipFill>
        <p:spPr>
          <a:xfrm>
            <a:off x="5943600" y="6187440"/>
            <a:ext cx="419100" cy="406400"/>
          </a:xfrm>
          <a:prstGeom prst="rect">
            <a:avLst/>
          </a:prstGeom>
          <a:noFill/>
          <a:ln w="25400" cap="flat" cmpd="sng">
            <a:noFill/>
            <a:prstDash val="solid"/>
            <a:round/>
          </a:ln>
        </p:spPr>
      </p:pic>
      <p:sp>
        <p:nvSpPr>
          <p:cNvPr id="22" name="AutoShape 22"/>
          <p:cNvSpPr/>
          <p:nvPr>
            <p:custDataLst>
              <p:tags r:id="rId16"/>
            </p:custDataLst>
          </p:nvPr>
        </p:nvSpPr>
        <p:spPr>
          <a:xfrm>
            <a:off x="6883400" y="5895340"/>
            <a:ext cx="10579100" cy="609600"/>
          </a:xfrm>
          <a:prstGeom prst="rect">
            <a:avLst/>
          </a:prstGeom>
          <a:noFill/>
          <a:ln w="19050" cap="flat" cmpd="sng">
            <a:noFill/>
            <a:prstDash val="solid"/>
            <a:round/>
          </a:ln>
        </p:spPr>
        <p:txBody>
          <a:bodyPr vert="horz" wrap="square" lIns="0" tIns="0" rIns="0" bIns="0" rtlCol="0" anchor="t" anchorCtr="0"/>
          <a:lstStyle/>
          <a:p>
            <a:pPr marL="0" indent="0" algn="l">
              <a:lnSpc>
                <a:spcPts val="5040"/>
              </a:lnSpc>
              <a:defRPr/>
            </a:pPr>
            <a:r>
              <a:rPr lang="en-US" sz="3200" b="1" i="0" u="none" strike="noStrike" spc="200">
                <a:solidFill>
                  <a:schemeClr val="accent2">
                    <a:lumMod val="50000"/>
                  </a:schemeClr>
                </a:solidFill>
                <a:latin typeface="Noto Sans SC" panose="020B0200000000000000" charset="-122"/>
                <a:ea typeface="Noto Sans SC" panose="020B0200000000000000" charset="-122"/>
                <a:cs typeface="Noto Sans SC" panose="020B0200000000000000" charset="-122"/>
                <a:sym typeface="Noto Serif SC" panose="02020200000000000000" charset="-122"/>
              </a:rPr>
              <a:t>03. </a:t>
            </a:r>
            <a:r>
              <a:rPr lang="zh-CN" altLang="en-US" sz="3200" b="1" i="0" u="none" strike="noStrike" spc="200">
                <a:solidFill>
                  <a:schemeClr val="accent2">
                    <a:lumMod val="50000"/>
                  </a:schemeClr>
                </a:solidFill>
                <a:latin typeface="Noto Sans SC" panose="020B0200000000000000" charset="-122"/>
                <a:ea typeface="Noto Sans SC" panose="020B0200000000000000" charset="-122"/>
                <a:cs typeface="Noto Sans SC" panose="020B0200000000000000" charset="-122"/>
                <a:sym typeface="Noto Serif SC" panose="02020200000000000000" charset="-122"/>
              </a:rPr>
              <a:t>均衡结果</a:t>
            </a:r>
            <a:endParaRPr lang="zh-CN" altLang="en-US" sz="3200" b="1" i="0" u="none" strike="noStrike" spc="200">
              <a:solidFill>
                <a:schemeClr val="accent2">
                  <a:lumMod val="50000"/>
                </a:schemeClr>
              </a:solidFill>
              <a:latin typeface="Noto Sans SC" panose="020B0200000000000000" charset="-122"/>
              <a:ea typeface="Noto Sans SC" panose="020B0200000000000000" charset="-122"/>
              <a:cs typeface="Noto Sans SC" panose="020B0200000000000000" charset="-122"/>
              <a:sym typeface="Noto Serif SC" panose="02020200000000000000" charset="-122"/>
            </a:endParaRPr>
          </a:p>
        </p:txBody>
      </p:sp>
      <p:sp>
        <p:nvSpPr>
          <p:cNvPr id="23" name="AutoShape 23"/>
          <p:cNvSpPr/>
          <p:nvPr>
            <p:custDataLst>
              <p:tags r:id="rId17"/>
            </p:custDataLst>
          </p:nvPr>
        </p:nvSpPr>
        <p:spPr>
          <a:xfrm>
            <a:off x="6883400" y="6633845"/>
            <a:ext cx="10579100" cy="762000"/>
          </a:xfrm>
          <a:prstGeom prst="rect">
            <a:avLst/>
          </a:prstGeom>
          <a:noFill/>
          <a:ln w="19050" cap="flat" cmpd="sng">
            <a:noFill/>
            <a:prstDash val="solid"/>
            <a:round/>
          </a:ln>
        </p:spPr>
        <p:txBody>
          <a:bodyPr vert="horz" wrap="square" lIns="0" tIns="0" rIns="0" bIns="0" rtlCol="0" anchor="t" anchorCtr="0"/>
          <a:lstStyle/>
          <a:p>
            <a:pPr marL="0" indent="0" algn="l">
              <a:lnSpc>
                <a:spcPts val="2200"/>
              </a:lnSpc>
              <a:defRPr/>
            </a:pPr>
            <a:r>
              <a:rPr lang="zh-CN" altLang="en-US" sz="2400" b="1">
                <a:solidFill>
                  <a:schemeClr val="accent2">
                    <a:lumMod val="50000"/>
                  </a:schemeClr>
                </a:solidFill>
                <a:latin typeface="Noto Sans SC" panose="020B0200000000000000" charset="-122"/>
                <a:ea typeface="Noto Sans SC" panose="020B0200000000000000" charset="-122"/>
                <a:cs typeface="Noto Sans SC" panose="020B0200000000000000" charset="-122"/>
              </a:rPr>
              <a:t>汇率呈现高波动、近随机游走特征，与宏观变量弱相关，即 “脱钩”</a:t>
            </a:r>
            <a:endParaRPr lang="zh-CN" altLang="en-US" sz="2400" b="1">
              <a:solidFill>
                <a:schemeClr val="accent2">
                  <a:lumMod val="50000"/>
                </a:schemeClr>
              </a:solidFill>
              <a:latin typeface="Noto Sans SC" panose="020B0200000000000000" charset="-122"/>
              <a:ea typeface="Noto Sans SC" panose="020B0200000000000000" charset="-122"/>
              <a:cs typeface="Noto Sans SC" panose="020B0200000000000000"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886066"/>
            <a:ext cx="18288000" cy="8803158"/>
            <a:chOff x="0" y="0"/>
            <a:chExt cx="4816593" cy="2318527"/>
          </a:xfrm>
        </p:grpSpPr>
        <p:sp>
          <p:nvSpPr>
            <p:cNvPr id="3" name="Freeform 3"/>
            <p:cNvSpPr/>
            <p:nvPr/>
          </p:nvSpPr>
          <p:spPr>
            <a:xfrm>
              <a:off x="0" y="0"/>
              <a:ext cx="4816592" cy="2318527"/>
            </a:xfrm>
            <a:custGeom>
              <a:avLst/>
              <a:gdLst/>
              <a:ahLst/>
              <a:cxnLst/>
              <a:rect l="l" t="t" r="r" b="b"/>
              <a:pathLst>
                <a:path w="4816592" h="2318527">
                  <a:moveTo>
                    <a:pt x="0" y="0"/>
                  </a:moveTo>
                  <a:lnTo>
                    <a:pt x="4816592" y="0"/>
                  </a:lnTo>
                  <a:lnTo>
                    <a:pt x="4816592" y="2318527"/>
                  </a:lnTo>
                  <a:lnTo>
                    <a:pt x="0" y="2318527"/>
                  </a:lnTo>
                  <a:close/>
                </a:path>
              </a:pathLst>
            </a:custGeom>
            <a:solidFill>
              <a:srgbClr val="F4F0ED"/>
            </a:solidFill>
          </p:spPr>
        </p:sp>
        <p:sp>
          <p:nvSpPr>
            <p:cNvPr id="4" name="TextBox 4"/>
            <p:cNvSpPr txBox="1"/>
            <p:nvPr/>
          </p:nvSpPr>
          <p:spPr>
            <a:xfrm>
              <a:off x="0" y="-38100"/>
              <a:ext cx="4816593" cy="2356627"/>
            </a:xfrm>
            <a:prstGeom prst="rect">
              <a:avLst/>
            </a:prstGeom>
          </p:spPr>
          <p:txBody>
            <a:bodyPr lIns="50800" tIns="50800" rIns="50800" bIns="50800" rtlCol="0" anchor="ctr"/>
            <a:lstStyle/>
            <a:p>
              <a:pPr algn="ctr">
                <a:lnSpc>
                  <a:spcPts val="2660"/>
                </a:lnSpc>
              </a:pPr>
            </a:p>
          </p:txBody>
        </p:sp>
      </p:grpSp>
      <p:sp>
        <p:nvSpPr>
          <p:cNvPr id="5" name="Freeform 5"/>
          <p:cNvSpPr/>
          <p:nvPr/>
        </p:nvSpPr>
        <p:spPr>
          <a:xfrm>
            <a:off x="-30382" y="8232871"/>
            <a:ext cx="8263151" cy="3709386"/>
          </a:xfrm>
          <a:custGeom>
            <a:avLst/>
            <a:gdLst/>
            <a:ahLst/>
            <a:cxnLst/>
            <a:rect l="l" t="t" r="r" b="b"/>
            <a:pathLst>
              <a:path w="8263151" h="3709386">
                <a:moveTo>
                  <a:pt x="0" y="0"/>
                </a:moveTo>
                <a:lnTo>
                  <a:pt x="8263151" y="0"/>
                </a:lnTo>
                <a:lnTo>
                  <a:pt x="8263151" y="3709386"/>
                </a:lnTo>
                <a:lnTo>
                  <a:pt x="0" y="3709386"/>
                </a:lnTo>
                <a:lnTo>
                  <a:pt x="0" y="0"/>
                </a:lnTo>
                <a:close/>
              </a:path>
            </a:pathLst>
          </a:custGeom>
          <a:blipFill>
            <a:blip r:embed="rId1">
              <a:alphaModFix amt="40000"/>
              <a:extLst>
                <a:ext uri="{96DAC541-7B7A-43D3-8B79-37D633B846F1}">
                  <asvg:svgBlip xmlns:asvg="http://schemas.microsoft.com/office/drawing/2016/SVG/main" r:embed="rId2"/>
                </a:ext>
              </a:extLst>
            </a:blip>
            <a:stretch>
              <a:fillRect t="-3851" r="-44828"/>
            </a:stretch>
          </a:blipFill>
        </p:spPr>
      </p:sp>
      <p:grpSp>
        <p:nvGrpSpPr>
          <p:cNvPr id="6" name="Group 6"/>
          <p:cNvGrpSpPr/>
          <p:nvPr/>
        </p:nvGrpSpPr>
        <p:grpSpPr>
          <a:xfrm>
            <a:off x="0" y="10144125"/>
            <a:ext cx="18288000" cy="142875"/>
            <a:chOff x="0" y="0"/>
            <a:chExt cx="4816593" cy="37630"/>
          </a:xfrm>
        </p:grpSpPr>
        <p:sp>
          <p:nvSpPr>
            <p:cNvPr id="7" name="Freeform 7"/>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8" name="TextBox 8"/>
            <p:cNvSpPr txBox="1"/>
            <p:nvPr/>
          </p:nvSpPr>
          <p:spPr>
            <a:xfrm>
              <a:off x="0" y="-38100"/>
              <a:ext cx="4816593" cy="75730"/>
            </a:xfrm>
            <a:prstGeom prst="rect">
              <a:avLst/>
            </a:prstGeom>
          </p:spPr>
          <p:txBody>
            <a:bodyPr lIns="50800" tIns="50800" rIns="50800" bIns="50800" rtlCol="0" anchor="ctr"/>
            <a:lstStyle/>
            <a:p>
              <a:pPr algn="ctr">
                <a:lnSpc>
                  <a:spcPts val="2660"/>
                </a:lnSpc>
              </a:pPr>
            </a:p>
          </p:txBody>
        </p:sp>
      </p:grpSp>
      <p:grpSp>
        <p:nvGrpSpPr>
          <p:cNvPr id="9" name="Group 9"/>
          <p:cNvGrpSpPr/>
          <p:nvPr/>
        </p:nvGrpSpPr>
        <p:grpSpPr>
          <a:xfrm>
            <a:off x="0" y="0"/>
            <a:ext cx="18288000" cy="142875"/>
            <a:chOff x="0" y="0"/>
            <a:chExt cx="4816593" cy="37630"/>
          </a:xfrm>
        </p:grpSpPr>
        <p:sp>
          <p:nvSpPr>
            <p:cNvPr id="10" name="Freeform 10"/>
            <p:cNvSpPr/>
            <p:nvPr/>
          </p:nvSpPr>
          <p:spPr>
            <a:xfrm>
              <a:off x="0" y="0"/>
              <a:ext cx="4816592" cy="37630"/>
            </a:xfrm>
            <a:custGeom>
              <a:avLst/>
              <a:gdLst/>
              <a:ahLst/>
              <a:cxnLst/>
              <a:rect l="l" t="t" r="r" b="b"/>
              <a:pathLst>
                <a:path w="4816592" h="37630">
                  <a:moveTo>
                    <a:pt x="0" y="0"/>
                  </a:moveTo>
                  <a:lnTo>
                    <a:pt x="4816592" y="0"/>
                  </a:lnTo>
                  <a:lnTo>
                    <a:pt x="4816592" y="37630"/>
                  </a:lnTo>
                  <a:lnTo>
                    <a:pt x="0" y="37630"/>
                  </a:lnTo>
                  <a:close/>
                </a:path>
              </a:pathLst>
            </a:custGeom>
            <a:solidFill>
              <a:srgbClr val="A8896F"/>
            </a:solidFill>
          </p:spPr>
        </p:sp>
        <p:sp>
          <p:nvSpPr>
            <p:cNvPr id="11" name="TextBox 11"/>
            <p:cNvSpPr txBox="1"/>
            <p:nvPr/>
          </p:nvSpPr>
          <p:spPr>
            <a:xfrm>
              <a:off x="0" y="-38100"/>
              <a:ext cx="4816593" cy="75730"/>
            </a:xfrm>
            <a:prstGeom prst="rect">
              <a:avLst/>
            </a:prstGeom>
          </p:spPr>
          <p:txBody>
            <a:bodyPr lIns="50800" tIns="50800" rIns="50800" bIns="50800" rtlCol="0" anchor="ctr"/>
            <a:lstStyle/>
            <a:p>
              <a:pPr algn="ctr">
                <a:lnSpc>
                  <a:spcPts val="2660"/>
                </a:lnSpc>
              </a:pPr>
            </a:p>
          </p:txBody>
        </p:sp>
      </p:grpSp>
      <p:sp>
        <p:nvSpPr>
          <p:cNvPr id="12" name="TextBox 12"/>
          <p:cNvSpPr txBox="1"/>
          <p:nvPr/>
        </p:nvSpPr>
        <p:spPr>
          <a:xfrm>
            <a:off x="2760900" y="914400"/>
            <a:ext cx="12766200" cy="1076960"/>
          </a:xfrm>
          <a:prstGeom prst="rect">
            <a:avLst/>
          </a:prstGeom>
        </p:spPr>
        <p:txBody>
          <a:bodyPr lIns="0" tIns="0" rIns="0" bIns="0" rtlCol="0" anchor="t">
            <a:spAutoFit/>
          </a:bodyPr>
          <a:lstStyle/>
          <a:p>
            <a:pPr algn="ctr">
              <a:lnSpc>
                <a:spcPts val="8400"/>
              </a:lnSpc>
            </a:pPr>
            <a:r>
              <a:rPr lang="zh-CN" altLang="en-US" sz="6000" b="1" spc="221">
                <a:solidFill>
                  <a:srgbClr val="5B3E3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rPr>
              <a:t>核心结论</a:t>
            </a:r>
            <a:endParaRPr lang="zh-CN" altLang="en-US" sz="6000" b="1" spc="221">
              <a:solidFill>
                <a:srgbClr val="5B3E32"/>
              </a:solidFill>
              <a:latin typeface="思源宋体 Bold" panose="02020700000000000000" charset="-122"/>
              <a:ea typeface="思源宋体 Bold" panose="02020700000000000000" charset="-122"/>
              <a:cs typeface="思源宋体 Bold" panose="02020700000000000000" charset="-122"/>
              <a:sym typeface="思源宋体 Bold" panose="02020700000000000000" charset="-122"/>
            </a:endParaRPr>
          </a:p>
        </p:txBody>
      </p:sp>
      <p:sp>
        <p:nvSpPr>
          <p:cNvPr id="13" name="TextBox 13"/>
          <p:cNvSpPr txBox="1"/>
          <p:nvPr/>
        </p:nvSpPr>
        <p:spPr>
          <a:xfrm>
            <a:off x="15123944" y="8938481"/>
            <a:ext cx="2803504" cy="563438"/>
          </a:xfrm>
          <a:prstGeom prst="rect">
            <a:avLst/>
          </a:prstGeom>
        </p:spPr>
        <p:txBody>
          <a:bodyPr lIns="0" tIns="0" rIns="0" bIns="0" rtlCol="0" anchor="t">
            <a:spAutoFit/>
          </a:bodyPr>
          <a:lstStyle/>
          <a:p>
            <a:pPr algn="r">
              <a:lnSpc>
                <a:spcPts val="4510"/>
              </a:lnSpc>
            </a:pPr>
            <a:r>
              <a:rPr lang="en-US" sz="3220" spc="119">
                <a:solidFill>
                  <a:srgbClr val="A8896F"/>
                </a:solidFill>
                <a:latin typeface="Abhaya Libre"/>
                <a:ea typeface="Abhaya Libre"/>
                <a:cs typeface="Abhaya Libre"/>
                <a:sym typeface="Abhaya Libre"/>
              </a:rPr>
              <a:t>PART THREE</a:t>
            </a:r>
            <a:endParaRPr lang="en-US" sz="3220" spc="119">
              <a:solidFill>
                <a:srgbClr val="A8896F"/>
              </a:solidFill>
              <a:latin typeface="Abhaya Libre"/>
              <a:ea typeface="Abhaya Libre"/>
              <a:cs typeface="Abhaya Libre"/>
              <a:sym typeface="Abhaya Libre"/>
            </a:endParaRPr>
          </a:p>
        </p:txBody>
      </p:sp>
      <p:sp>
        <p:nvSpPr>
          <p:cNvPr id="14" name="TextBox 14"/>
          <p:cNvSpPr txBox="1"/>
          <p:nvPr/>
        </p:nvSpPr>
        <p:spPr>
          <a:xfrm>
            <a:off x="3155950" y="3221990"/>
            <a:ext cx="10188575" cy="645795"/>
          </a:xfrm>
          <a:prstGeom prst="rect">
            <a:avLst/>
          </a:prstGeom>
        </p:spPr>
        <p:txBody>
          <a:bodyPr wrap="square" lIns="0" tIns="0" rIns="0" bIns="0" rtlCol="0" anchor="t">
            <a:spAutoFit/>
          </a:bodyPr>
          <a:lstStyle/>
          <a:p>
            <a:pPr marL="0" lvl="0" indent="0" algn="l">
              <a:lnSpc>
                <a:spcPts val="5040"/>
              </a:lnSpc>
              <a:spcBef>
                <a:spcPct val="0"/>
              </a:spcBef>
            </a:pPr>
            <a:r>
              <a:rPr lang="zh-CN" altLang="en-US" sz="3600">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rPr>
              <a:t>汇率涨跌由金融冲击主导，因此与基本面脱节</a:t>
            </a:r>
            <a:endParaRPr lang="zh-CN" altLang="en-US" sz="3600">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15" name="TextBox 15"/>
          <p:cNvSpPr txBox="1"/>
          <p:nvPr/>
        </p:nvSpPr>
        <p:spPr>
          <a:xfrm>
            <a:off x="3056890" y="4174490"/>
            <a:ext cx="7972425" cy="969010"/>
          </a:xfrm>
          <a:prstGeom prst="rect">
            <a:avLst/>
          </a:prstGeom>
        </p:spPr>
        <p:txBody>
          <a:bodyPr wrap="square" lIns="0" tIns="0" rIns="0" bIns="0" rtlCol="0" anchor="t">
            <a:spAutoFit/>
          </a:bodyPr>
          <a:lstStyle/>
          <a:p>
            <a:pPr algn="l">
              <a:lnSpc>
                <a:spcPts val="2520"/>
              </a:lnSpc>
              <a:spcBef>
                <a:spcPct val="0"/>
              </a:spcBef>
            </a:pPr>
            <a:r>
              <a:rPr lang="zh-CN" altLang="en-US" sz="2400" b="1">
                <a:solidFill>
                  <a:srgbClr val="737373"/>
                </a:solidFill>
                <a:latin typeface="思源宋体" panose="02020400000000000000" charset="-122"/>
                <a:ea typeface="思源宋体" panose="02020400000000000000" charset="-122"/>
                <a:cs typeface="思源宋体" panose="02020400000000000000" charset="-122"/>
                <a:sym typeface="思源宋体" panose="02020400000000000000" charset="-122"/>
              </a:rPr>
              <a:t>汇率的涨跌，主要是金融市场的资金情绪在主导；而实体经济的波动，主要是生产、技术、货币政策在主导。两套动力系统本来就不是一回事，自然不会强绑定。</a:t>
            </a:r>
            <a:endParaRPr lang="zh-CN" altLang="en-US" sz="2400" b="1">
              <a:solidFill>
                <a:srgbClr val="737373"/>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16" name="TextBox 16"/>
          <p:cNvSpPr txBox="1"/>
          <p:nvPr/>
        </p:nvSpPr>
        <p:spPr>
          <a:xfrm>
            <a:off x="1749593" y="3136241"/>
            <a:ext cx="1307096" cy="1262712"/>
          </a:xfrm>
          <a:prstGeom prst="rect">
            <a:avLst/>
          </a:prstGeom>
        </p:spPr>
        <p:txBody>
          <a:bodyPr lIns="0" tIns="0" rIns="0" bIns="0" rtlCol="0" anchor="t">
            <a:spAutoFit/>
          </a:bodyPr>
          <a:lstStyle/>
          <a:p>
            <a:pPr marL="0" lvl="0" indent="0" algn="l">
              <a:lnSpc>
                <a:spcPts val="10200"/>
              </a:lnSpc>
              <a:spcBef>
                <a:spcPct val="0"/>
              </a:spcBef>
            </a:pPr>
            <a:r>
              <a:rPr lang="en-US" sz="7285">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rPr>
              <a:t>01</a:t>
            </a:r>
            <a:endParaRPr lang="en-US" sz="7285">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17" name="TextBox 17"/>
          <p:cNvSpPr txBox="1"/>
          <p:nvPr/>
        </p:nvSpPr>
        <p:spPr>
          <a:xfrm>
            <a:off x="1749593" y="5902753"/>
            <a:ext cx="1307096" cy="1262712"/>
          </a:xfrm>
          <a:prstGeom prst="rect">
            <a:avLst/>
          </a:prstGeom>
        </p:spPr>
        <p:txBody>
          <a:bodyPr lIns="0" tIns="0" rIns="0" bIns="0" rtlCol="0" anchor="t">
            <a:spAutoFit/>
          </a:bodyPr>
          <a:lstStyle/>
          <a:p>
            <a:pPr marL="0" lvl="0" indent="0" algn="l">
              <a:lnSpc>
                <a:spcPts val="10200"/>
              </a:lnSpc>
              <a:spcBef>
                <a:spcPct val="0"/>
              </a:spcBef>
            </a:pPr>
            <a:r>
              <a:rPr lang="en-US" sz="7285">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rPr>
              <a:t>02</a:t>
            </a:r>
            <a:endParaRPr lang="en-US" sz="7285">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18" name="TextBox 18"/>
          <p:cNvSpPr txBox="1"/>
          <p:nvPr/>
        </p:nvSpPr>
        <p:spPr>
          <a:xfrm>
            <a:off x="3155950" y="5988685"/>
            <a:ext cx="12371070" cy="645795"/>
          </a:xfrm>
          <a:prstGeom prst="rect">
            <a:avLst/>
          </a:prstGeom>
        </p:spPr>
        <p:txBody>
          <a:bodyPr wrap="square" lIns="0" tIns="0" rIns="0" bIns="0" rtlCol="0" anchor="t">
            <a:spAutoFit/>
          </a:bodyPr>
          <a:lstStyle/>
          <a:p>
            <a:pPr marL="0" lvl="0" indent="0" algn="l">
              <a:lnSpc>
                <a:spcPts val="5040"/>
              </a:lnSpc>
              <a:spcBef>
                <a:spcPct val="0"/>
              </a:spcBef>
            </a:pPr>
            <a:r>
              <a:rPr lang="zh-CN" altLang="en-US" sz="3600">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rPr>
              <a:t>消费者的本土偏好对汇率波动对实体经济的冲击起缓冲作用</a:t>
            </a:r>
            <a:endParaRPr lang="zh-CN" altLang="en-US" sz="3600">
              <a:solidFill>
                <a:srgbClr val="5B3E32"/>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19" name="TextBox 19"/>
          <p:cNvSpPr txBox="1"/>
          <p:nvPr/>
        </p:nvSpPr>
        <p:spPr>
          <a:xfrm>
            <a:off x="3155950" y="6755130"/>
            <a:ext cx="7873365" cy="969010"/>
          </a:xfrm>
          <a:prstGeom prst="rect">
            <a:avLst/>
          </a:prstGeom>
        </p:spPr>
        <p:txBody>
          <a:bodyPr wrap="square" lIns="0" tIns="0" rIns="0" bIns="0" rtlCol="0" anchor="t">
            <a:spAutoFit/>
          </a:bodyPr>
          <a:lstStyle/>
          <a:p>
            <a:pPr algn="l">
              <a:lnSpc>
                <a:spcPts val="2520"/>
              </a:lnSpc>
              <a:spcBef>
                <a:spcPct val="0"/>
              </a:spcBef>
            </a:pPr>
            <a:r>
              <a:rPr lang="zh-CN" altLang="en-US" sz="2400" b="1">
                <a:solidFill>
                  <a:srgbClr val="737373"/>
                </a:solidFill>
                <a:latin typeface="思源宋体" panose="02020400000000000000" charset="-122"/>
                <a:ea typeface="思源宋体" panose="02020400000000000000" charset="-122"/>
                <a:cs typeface="思源宋体" panose="02020400000000000000" charset="-122"/>
                <a:sym typeface="思源宋体" panose="02020400000000000000" charset="-122"/>
              </a:rPr>
              <a:t>汇率上蹿下跳这么猛，按道理会冲击进出口、物价、消费，但现实里发达国家的实体经济都很稳。这篇文章说，关键靠一层缓冲垫：本土偏好。</a:t>
            </a:r>
            <a:endParaRPr lang="zh-CN" altLang="en-US" sz="2400" b="1">
              <a:solidFill>
                <a:srgbClr val="737373"/>
              </a:solidFill>
              <a:latin typeface="思源宋体" panose="02020400000000000000" charset="-122"/>
              <a:ea typeface="思源宋体" panose="02020400000000000000" charset="-122"/>
              <a:cs typeface="思源宋体" panose="02020400000000000000" charset="-122"/>
              <a:sym typeface="思源宋体" panose="02020400000000000000" charset="-122"/>
            </a:endParaRPr>
          </a:p>
        </p:txBody>
      </p:sp>
      <p:sp>
        <p:nvSpPr>
          <p:cNvPr id="54" name="Freeform 54"/>
          <p:cNvSpPr/>
          <p:nvPr/>
        </p:nvSpPr>
        <p:spPr>
          <a:xfrm>
            <a:off x="-464336" y="7239276"/>
            <a:ext cx="3986413" cy="2818481"/>
          </a:xfrm>
          <a:custGeom>
            <a:avLst/>
            <a:gdLst/>
            <a:ahLst/>
            <a:cxnLst/>
            <a:rect l="l" t="t" r="r" b="b"/>
            <a:pathLst>
              <a:path w="3986413" h="2818481">
                <a:moveTo>
                  <a:pt x="0" y="0"/>
                </a:moveTo>
                <a:lnTo>
                  <a:pt x="3986413" y="0"/>
                </a:lnTo>
                <a:lnTo>
                  <a:pt x="3986413" y="2818481"/>
                </a:lnTo>
                <a:lnTo>
                  <a:pt x="0" y="2818481"/>
                </a:lnTo>
                <a:lnTo>
                  <a:pt x="0" y="0"/>
                </a:lnTo>
                <a:close/>
              </a:path>
            </a:pathLst>
          </a:custGeom>
          <a:blipFill>
            <a:blip r:embed="rId3"/>
            <a:stretch>
              <a:fillRect/>
            </a:stretch>
          </a:blipFill>
        </p:spPr>
      </p:sp>
    </p:spTree>
  </p:cSld>
  <p:clrMapOvr>
    <a:masterClrMapping/>
  </p:clrMapOvr>
</p:sld>
</file>

<file path=ppt/tags/tag1.xml><?xml version="1.0" encoding="utf-8"?>
<p:tagLst xmlns:p="http://schemas.openxmlformats.org/presentationml/2006/main">
  <p:tag name="KSO_WM_DIAGRAM_VIRTUALLY_FRAME" val="{&quot;height&quot;:501.3,&quot;left&quot;:41.45,&quot;top&quot;:221,&quot;width&quot;:1316.8}"/>
</p:tagLst>
</file>

<file path=ppt/tags/tag10.xml><?xml version="1.0" encoding="utf-8"?>
<p:tagLst xmlns:p="http://schemas.openxmlformats.org/presentationml/2006/main">
  <p:tag name="KSO_WM_DIAGRAM_VIRTUALLY_FRAME" val="{&quot;height&quot;:501.3,&quot;left&quot;:41.45,&quot;top&quot;:221,&quot;width&quot;:1316.8}"/>
</p:tagLst>
</file>

<file path=ppt/tags/tag11.xml><?xml version="1.0" encoding="utf-8"?>
<p:tagLst xmlns:p="http://schemas.openxmlformats.org/presentationml/2006/main">
  <p:tag name="KSO_WM_DIAGRAM_VIRTUALLY_FRAME" val="{&quot;height&quot;:501.3,&quot;left&quot;:41.45,&quot;top&quot;:221,&quot;width&quot;:1316.8}"/>
</p:tagLst>
</file>

<file path=ppt/tags/tag12.xml><?xml version="1.0" encoding="utf-8"?>
<p:tagLst xmlns:p="http://schemas.openxmlformats.org/presentationml/2006/main">
  <p:tag name="KSO_WM_DIAGRAM_VIRTUALLY_FRAME" val="{&quot;height&quot;:501.3,&quot;left&quot;:41.45,&quot;top&quot;:221,&quot;width&quot;:1316.8}"/>
</p:tagLst>
</file>

<file path=ppt/tags/tag13.xml><?xml version="1.0" encoding="utf-8"?>
<p:tagLst xmlns:p="http://schemas.openxmlformats.org/presentationml/2006/main">
  <p:tag name="KSO_WM_DIAGRAM_VIRTUALLY_FRAME" val="{&quot;height&quot;:501.3,&quot;left&quot;:41.45,&quot;top&quot;:221,&quot;width&quot;:1316.8}"/>
</p:tagLst>
</file>

<file path=ppt/tags/tag14.xml><?xml version="1.0" encoding="utf-8"?>
<p:tagLst xmlns:p="http://schemas.openxmlformats.org/presentationml/2006/main">
  <p:tag name="KSO_WM_DIAGRAM_VIRTUALLY_FRAME" val="{&quot;height&quot;:501.3,&quot;left&quot;:41.45,&quot;top&quot;:221,&quot;width&quot;:1316.8}"/>
</p:tagLst>
</file>

<file path=ppt/tags/tag15.xml><?xml version="1.0" encoding="utf-8"?>
<p:tagLst xmlns:p="http://schemas.openxmlformats.org/presentationml/2006/main">
  <p:tag name="KSO_WM_DIAGRAM_VIRTUALLY_FRAME" val="{&quot;height&quot;:501.3,&quot;left&quot;:41.45,&quot;top&quot;:221,&quot;width&quot;:1316.8}"/>
</p:tagLst>
</file>

<file path=ppt/tags/tag16.xml><?xml version="1.0" encoding="utf-8"?>
<p:tagLst xmlns:p="http://schemas.openxmlformats.org/presentationml/2006/main">
  <p:tag name="KSO_WM_DIAGRAM_VIRTUALLY_FRAME" val="{&quot;height&quot;:501.3,&quot;left&quot;:41.45,&quot;top&quot;:221,&quot;width&quot;:1316.8}"/>
</p:tagLst>
</file>

<file path=ppt/tags/tag17.xml><?xml version="1.0" encoding="utf-8"?>
<p:tagLst xmlns:p="http://schemas.openxmlformats.org/presentationml/2006/main">
  <p:tag name="KSO_WM_DIAGRAM_VIRTUALLY_FRAME" val="{&quot;height&quot;:501.3,&quot;left&quot;:41.45,&quot;top&quot;:221,&quot;width&quot;:1316.8}"/>
</p:tagLst>
</file>

<file path=ppt/tags/tag18.xml><?xml version="1.0" encoding="utf-8"?>
<p:tagLst xmlns:p="http://schemas.openxmlformats.org/presentationml/2006/main">
  <p:tag name="KSO_WM_DIAGRAM_VIRTUALLY_FRAME" val="{&quot;height&quot;:501.3,&quot;left&quot;:41.45,&quot;top&quot;:221,&quot;width&quot;:1316.8}"/>
</p:tagLst>
</file>

<file path=ppt/tags/tag19.xml><?xml version="1.0" encoding="utf-8"?>
<p:tagLst xmlns:p="http://schemas.openxmlformats.org/presentationml/2006/main">
  <p:tag name="KSO_WM_DIAGRAM_VIRTUALLY_FRAME" val="{&quot;height&quot;:501.3,&quot;left&quot;:41.45,&quot;top&quot;:221,&quot;width&quot;:1316.8}"/>
</p:tagLst>
</file>

<file path=ppt/tags/tag2.xml><?xml version="1.0" encoding="utf-8"?>
<p:tagLst xmlns:p="http://schemas.openxmlformats.org/presentationml/2006/main">
  <p:tag name="KSO_WM_DIAGRAM_VIRTUALLY_FRAME" val="{&quot;height&quot;:501.3,&quot;left&quot;:41.45,&quot;top&quot;:221,&quot;width&quot;:1316.8}"/>
</p:tagLst>
</file>

<file path=ppt/tags/tag20.xml><?xml version="1.0" encoding="utf-8"?>
<p:tagLst xmlns:p="http://schemas.openxmlformats.org/presentationml/2006/main">
  <p:tag name="KSO_WM_DIAGRAM_VIRTUALLY_FRAME" val="{&quot;height&quot;:501.3,&quot;left&quot;:41.45,&quot;top&quot;:221,&quot;width&quot;:1316.8}"/>
</p:tagLst>
</file>

<file path=ppt/tags/tag21.xml><?xml version="1.0" encoding="utf-8"?>
<p:tagLst xmlns:p="http://schemas.openxmlformats.org/presentationml/2006/main">
  <p:tag name="KSO_WM_DIAGRAM_VIRTUALLY_FRAME" val="{&quot;height&quot;:501.3,&quot;left&quot;:41.45,&quot;top&quot;:221,&quot;width&quot;:1316.8}"/>
</p:tagLst>
</file>

<file path=ppt/tags/tag22.xml><?xml version="1.0" encoding="utf-8"?>
<p:tagLst xmlns:p="http://schemas.openxmlformats.org/presentationml/2006/main">
  <p:tag name="KSO_WM_DIAGRAM_VIRTUALLY_FRAME" val="{&quot;height&quot;:501.3,&quot;left&quot;:41.45,&quot;top&quot;:221,&quot;width&quot;:1316.8}"/>
</p:tagLst>
</file>

<file path=ppt/tags/tag23.xml><?xml version="1.0" encoding="utf-8"?>
<p:tagLst xmlns:p="http://schemas.openxmlformats.org/presentationml/2006/main">
  <p:tag name="KSO_WM_DIAGRAM_VIRTUALLY_FRAME" val="{&quot;height&quot;:501.3,&quot;left&quot;:41.45,&quot;top&quot;:221,&quot;width&quot;:1316.8}"/>
</p:tagLst>
</file>

<file path=ppt/tags/tag24.xml><?xml version="1.0" encoding="utf-8"?>
<p:tagLst xmlns:p="http://schemas.openxmlformats.org/presentationml/2006/main">
  <p:tag name="KSO_WM_DIAGRAM_VIRTUALLY_FRAME" val="{&quot;height&quot;:501.3,&quot;left&quot;:41.45,&quot;top&quot;:221,&quot;width&quot;:1316.8}"/>
</p:tagLst>
</file>

<file path=ppt/tags/tag25.xml><?xml version="1.0" encoding="utf-8"?>
<p:tagLst xmlns:p="http://schemas.openxmlformats.org/presentationml/2006/main">
  <p:tag name="KSO_WM_DIAGRAM_VIRTUALLY_FRAME" val="{&quot;height&quot;:501.3,&quot;left&quot;:41.45,&quot;top&quot;:221,&quot;width&quot;:1316.8}"/>
</p:tagLst>
</file>

<file path=ppt/tags/tag26.xml><?xml version="1.0" encoding="utf-8"?>
<p:tagLst xmlns:p="http://schemas.openxmlformats.org/presentationml/2006/main">
  <p:tag name="KSO_WM_DIAGRAM_VIRTUALLY_FRAME" val="{&quot;height&quot;:90,&quot;left&quot;:647,&quot;top&quot;:259,&quot;width&quot;:611}"/>
</p:tagLst>
</file>

<file path=ppt/tags/tag27.xml><?xml version="1.0" encoding="utf-8"?>
<p:tagLst xmlns:p="http://schemas.openxmlformats.org/presentationml/2006/main">
  <p:tag name="KSO_WM_DIAGRAM_VIRTUALLY_FRAME" val="{&quot;height&quot;:90,&quot;left&quot;:647,&quot;top&quot;:259,&quot;width&quot;:611}"/>
</p:tagLst>
</file>

<file path=ppt/tags/tag28.xml><?xml version="1.0" encoding="utf-8"?>
<p:tagLst xmlns:p="http://schemas.openxmlformats.org/presentationml/2006/main">
  <p:tag name="KSO_WM_DIAGRAM_VIRTUALLY_FRAME" val="{&quot;height&quot;:90,&quot;left&quot;:647,&quot;top&quot;:259,&quot;width&quot;:611}"/>
</p:tagLst>
</file>

<file path=ppt/tags/tag29.xml><?xml version="1.0" encoding="utf-8"?>
<p:tagLst xmlns:p="http://schemas.openxmlformats.org/presentationml/2006/main">
  <p:tag name="KSO_WM_DIAGRAM_VIRTUALLY_FRAME" val="{&quot;height&quot;:90,&quot;left&quot;:647,&quot;top&quot;:259,&quot;width&quot;:611}"/>
</p:tagLst>
</file>

<file path=ppt/tags/tag3.xml><?xml version="1.0" encoding="utf-8"?>
<p:tagLst xmlns:p="http://schemas.openxmlformats.org/presentationml/2006/main">
  <p:tag name="KSO_WM_DIAGRAM_VIRTUALLY_FRAME" val="{&quot;height&quot;:501.3,&quot;left&quot;:41.45,&quot;top&quot;:221,&quot;width&quot;:1316.8}"/>
</p:tagLst>
</file>

<file path=ppt/tags/tag30.xml><?xml version="1.0" encoding="utf-8"?>
<p:tagLst xmlns:p="http://schemas.openxmlformats.org/presentationml/2006/main">
  <p:tag name="KSO_WM_DIAGRAM_VIRTUALLY_FRAME" val="{&quot;height&quot;:90,&quot;left&quot;:647,&quot;top&quot;:259,&quot;width&quot;:611}"/>
</p:tagLst>
</file>

<file path=ppt/tags/tag31.xml><?xml version="1.0" encoding="utf-8"?>
<p:tagLst xmlns:p="http://schemas.openxmlformats.org/presentationml/2006/main">
  <p:tag name="KSO_WM_DIAGRAM_VIRTUALLY_FRAME" val="{&quot;height&quot;:90,&quot;left&quot;:647,&quot;top&quot;:259,&quot;width&quot;:611}"/>
</p:tagLst>
</file>

<file path=ppt/tags/tag32.xml><?xml version="1.0" encoding="utf-8"?>
<p:tagLst xmlns:p="http://schemas.openxmlformats.org/presentationml/2006/main">
  <p:tag name="KSO_WM_DIAGRAM_VIRTUALLY_FRAME" val="{&quot;height&quot;:90,&quot;left&quot;:647,&quot;top&quot;:259,&quot;width&quot;:611}"/>
</p:tagLst>
</file>

<file path=ppt/tags/tag33.xml><?xml version="1.0" encoding="utf-8"?>
<p:tagLst xmlns:p="http://schemas.openxmlformats.org/presentationml/2006/main">
  <p:tag name="KSO_WM_DIAGRAM_VIRTUALLY_FRAME" val="{&quot;height&quot;:90,&quot;left&quot;:647,&quot;top&quot;:259,&quot;width&quot;:611}"/>
</p:tagLst>
</file>

<file path=ppt/tags/tag34.xml><?xml version="1.0" encoding="utf-8"?>
<p:tagLst xmlns:p="http://schemas.openxmlformats.org/presentationml/2006/main">
  <p:tag name="KSO_WM_DIAGRAM_VIRTUALLY_FRAME" val="{&quot;height&quot;:348.15,&quot;left&quot;:426,&quot;top&quot;:234.2,&quot;width&quot;:949}"/>
</p:tagLst>
</file>

<file path=ppt/tags/tag35.xml><?xml version="1.0" encoding="utf-8"?>
<p:tagLst xmlns:p="http://schemas.openxmlformats.org/presentationml/2006/main">
  <p:tag name="KSO_WM_DIAGRAM_VIRTUALLY_FRAME" val="{&quot;height&quot;:348.15,&quot;left&quot;:426,&quot;top&quot;:234.2,&quot;width&quot;:949}"/>
</p:tagLst>
</file>

<file path=ppt/tags/tag36.xml><?xml version="1.0" encoding="utf-8"?>
<p:tagLst xmlns:p="http://schemas.openxmlformats.org/presentationml/2006/main">
  <p:tag name="KSO_WM_DIAGRAM_VIRTUALLY_FRAME" val="{&quot;height&quot;:348.15,&quot;left&quot;:426,&quot;top&quot;:234.2,&quot;width&quot;:949}"/>
</p:tagLst>
</file>

<file path=ppt/tags/tag37.xml><?xml version="1.0" encoding="utf-8"?>
<p:tagLst xmlns:p="http://schemas.openxmlformats.org/presentationml/2006/main">
  <p:tag name="KSO_WM_DIAGRAM_VIRTUALLY_FRAME" val="{&quot;height&quot;:348.15,&quot;left&quot;:426,&quot;top&quot;:234.2,&quot;width&quot;:949}"/>
</p:tagLst>
</file>

<file path=ppt/tags/tag38.xml><?xml version="1.0" encoding="utf-8"?>
<p:tagLst xmlns:p="http://schemas.openxmlformats.org/presentationml/2006/main">
  <p:tag name="KSO_WM_DIAGRAM_VIRTUALLY_FRAME" val="{&quot;height&quot;:348.15,&quot;left&quot;:426,&quot;top&quot;:234.2,&quot;width&quot;:949}"/>
</p:tagLst>
</file>

<file path=ppt/tags/tag39.xml><?xml version="1.0" encoding="utf-8"?>
<p:tagLst xmlns:p="http://schemas.openxmlformats.org/presentationml/2006/main">
  <p:tag name="KSO_WM_DIAGRAM_VIRTUALLY_FRAME" val="{&quot;height&quot;:348.15,&quot;left&quot;:426,&quot;top&quot;:234.2,&quot;width&quot;:949}"/>
</p:tagLst>
</file>

<file path=ppt/tags/tag4.xml><?xml version="1.0" encoding="utf-8"?>
<p:tagLst xmlns:p="http://schemas.openxmlformats.org/presentationml/2006/main">
  <p:tag name="KSO_WM_DIAGRAM_VIRTUALLY_FRAME" val="{&quot;height&quot;:501.3,&quot;left&quot;:41.45,&quot;top&quot;:221,&quot;width&quot;:1316.8}"/>
</p:tagLst>
</file>

<file path=ppt/tags/tag40.xml><?xml version="1.0" encoding="utf-8"?>
<p:tagLst xmlns:p="http://schemas.openxmlformats.org/presentationml/2006/main">
  <p:tag name="KSO_WM_DIAGRAM_VIRTUALLY_FRAME" val="{&quot;height&quot;:348.15,&quot;left&quot;:426,&quot;top&quot;:234.2,&quot;width&quot;:949}"/>
</p:tagLst>
</file>

<file path=ppt/tags/tag41.xml><?xml version="1.0" encoding="utf-8"?>
<p:tagLst xmlns:p="http://schemas.openxmlformats.org/presentationml/2006/main">
  <p:tag name="KSO_WM_DIAGRAM_VIRTUALLY_FRAME" val="{&quot;height&quot;:348.15,&quot;left&quot;:426,&quot;top&quot;:234.2,&quot;width&quot;:949}"/>
</p:tagLst>
</file>

<file path=ppt/tags/tag42.xml><?xml version="1.0" encoding="utf-8"?>
<p:tagLst xmlns:p="http://schemas.openxmlformats.org/presentationml/2006/main">
  <p:tag name="KSO_WM_DIAGRAM_VIRTUALLY_FRAME" val="{&quot;height&quot;:348.15,&quot;left&quot;:426,&quot;top&quot;:234.2,&quot;width&quot;:949}"/>
</p:tagLst>
</file>

<file path=ppt/tags/tag43.xml><?xml version="1.0" encoding="utf-8"?>
<p:tagLst xmlns:p="http://schemas.openxmlformats.org/presentationml/2006/main">
  <p:tag name="KSO_WM_DIAGRAM_VIRTUALLY_FRAME" val="{&quot;height&quot;:348.15,&quot;left&quot;:426,&quot;top&quot;:234.2,&quot;width&quot;:949}"/>
</p:tagLst>
</file>

<file path=ppt/tags/tag44.xml><?xml version="1.0" encoding="utf-8"?>
<p:tagLst xmlns:p="http://schemas.openxmlformats.org/presentationml/2006/main">
  <p:tag name="KSO_WM_DIAGRAM_VIRTUALLY_FRAME" val="{&quot;height&quot;:348.15,&quot;left&quot;:426,&quot;top&quot;:234.2,&quot;width&quot;:949}"/>
</p:tagLst>
</file>

<file path=ppt/tags/tag45.xml><?xml version="1.0" encoding="utf-8"?>
<p:tagLst xmlns:p="http://schemas.openxmlformats.org/presentationml/2006/main">
  <p:tag name="KSO_WM_DIAGRAM_VIRTUALLY_FRAME" val="{&quot;height&quot;:348.15,&quot;left&quot;:426,&quot;top&quot;:234.2,&quot;width&quot;:949}"/>
</p:tagLst>
</file>

<file path=ppt/tags/tag46.xml><?xml version="1.0" encoding="utf-8"?>
<p:tagLst xmlns:p="http://schemas.openxmlformats.org/presentationml/2006/main">
  <p:tag name="KSO_WM_DIAGRAM_VIRTUALLY_FRAME" val="{&quot;height&quot;:497.0584251968504,&quot;left&quot;:179.89771653543303,&quot;top&quot;:221.0089763779527,&quot;width&quot;:1080.2045669291338}"/>
</p:tagLst>
</file>

<file path=ppt/tags/tag47.xml><?xml version="1.0" encoding="utf-8"?>
<p:tagLst xmlns:p="http://schemas.openxmlformats.org/presentationml/2006/main">
  <p:tag name="KSO_WM_DIAGRAM_VIRTUALLY_FRAME" val="{&quot;height&quot;:497.0584251968504,&quot;left&quot;:179.89771653543303,&quot;top&quot;:221.0089763779527,&quot;width&quot;:1080.2045669291338}"/>
</p:tagLst>
</file>

<file path=ppt/tags/tag48.xml><?xml version="1.0" encoding="utf-8"?>
<p:tagLst xmlns:p="http://schemas.openxmlformats.org/presentationml/2006/main">
  <p:tag name="KSO_WM_DIAGRAM_VIRTUALLY_FRAME" val="{&quot;height&quot;:714.9,&quot;left&quot;:35.95,&quot;top&quot;:129,&quot;width&quot;:1224.152283464567}"/>
</p:tagLst>
</file>

<file path=ppt/tags/tag49.xml><?xml version="1.0" encoding="utf-8"?>
<p:tagLst xmlns:p="http://schemas.openxmlformats.org/presentationml/2006/main">
  <p:tag name="KSO_WM_DIAGRAM_VIRTUALLY_FRAME" val="{&quot;height&quot;:714.9,&quot;left&quot;:35.95,&quot;top&quot;:129,&quot;width&quot;:1224.152283464567}"/>
</p:tagLst>
</file>

<file path=ppt/tags/tag5.xml><?xml version="1.0" encoding="utf-8"?>
<p:tagLst xmlns:p="http://schemas.openxmlformats.org/presentationml/2006/main">
  <p:tag name="KSO_WM_DIAGRAM_VIRTUALLY_FRAME" val="{&quot;height&quot;:501.3,&quot;left&quot;:41.45,&quot;top&quot;:221,&quot;width&quot;:1316.8}"/>
</p:tagLst>
</file>

<file path=ppt/tags/tag50.xml><?xml version="1.0" encoding="utf-8"?>
<p:tagLst xmlns:p="http://schemas.openxmlformats.org/presentationml/2006/main">
  <p:tag name="KSO_WM_DIAGRAM_VIRTUALLY_FRAME" val="{&quot;height&quot;:714.9,&quot;left&quot;:35.95,&quot;top&quot;:129,&quot;width&quot;:1224.152283464567}"/>
</p:tagLst>
</file>

<file path=ppt/tags/tag51.xml><?xml version="1.0" encoding="utf-8"?>
<p:tagLst xmlns:p="http://schemas.openxmlformats.org/presentationml/2006/main">
  <p:tag name="KSO_WM_DIAGRAM_VIRTUALLY_FRAME" val="{&quot;height&quot;:714.9,&quot;left&quot;:35.95,&quot;top&quot;:129,&quot;width&quot;:1224.152283464567}"/>
</p:tagLst>
</file>

<file path=ppt/tags/tag52.xml><?xml version="1.0" encoding="utf-8"?>
<p:tagLst xmlns:p="http://schemas.openxmlformats.org/presentationml/2006/main">
  <p:tag name="KSO_WM_DIAGRAM_VIRTUALLY_FRAME" val="{&quot;height&quot;:714.9,&quot;left&quot;:35.95,&quot;top&quot;:129,&quot;width&quot;:1224.152283464567}"/>
</p:tagLst>
</file>

<file path=ppt/tags/tag53.xml><?xml version="1.0" encoding="utf-8"?>
<p:tagLst xmlns:p="http://schemas.openxmlformats.org/presentationml/2006/main">
  <p:tag name="KSO_WM_DIAGRAM_VIRTUALLY_FRAME" val="{&quot;height&quot;:714.9,&quot;left&quot;:35.95,&quot;top&quot;:129,&quot;width&quot;:1224.152283464567}"/>
</p:tagLst>
</file>

<file path=ppt/tags/tag54.xml><?xml version="1.0" encoding="utf-8"?>
<p:tagLst xmlns:p="http://schemas.openxmlformats.org/presentationml/2006/main">
  <p:tag name="KSO_WM_DIAGRAM_VIRTUALLY_FRAME" val="{&quot;height&quot;:714.9,&quot;left&quot;:35.95,&quot;top&quot;:129,&quot;width&quot;:1224.152283464567}"/>
</p:tagLst>
</file>

<file path=ppt/tags/tag55.xml><?xml version="1.0" encoding="utf-8"?>
<p:tagLst xmlns:p="http://schemas.openxmlformats.org/presentationml/2006/main">
  <p:tag name="KSO_WM_DIAGRAM_VIRTUALLY_FRAME" val="{&quot;height&quot;:714.9,&quot;left&quot;:35.95,&quot;top&quot;:129,&quot;width&quot;:1224.152283464567}"/>
</p:tagLst>
</file>

<file path=ppt/tags/tag56.xml><?xml version="1.0" encoding="utf-8"?>
<p:tagLst xmlns:p="http://schemas.openxmlformats.org/presentationml/2006/main">
  <p:tag name="KSO_WM_DIAGRAM_VIRTUALLY_FRAME" val="{&quot;height&quot;:714.9,&quot;left&quot;:35.95,&quot;top&quot;:129,&quot;width&quot;:1224.152283464567}"/>
</p:tagLst>
</file>

<file path=ppt/tags/tag57.xml><?xml version="1.0" encoding="utf-8"?>
<p:tagLst xmlns:p="http://schemas.openxmlformats.org/presentationml/2006/main">
  <p:tag name="KSO_WM_DIAGRAM_VIRTUALLY_FRAME" val="{&quot;height&quot;:507.9,&quot;left&quot;:60,&quot;top&quot;:170.38370078740155,&quot;width&quot;:1221.138661417323}"/>
</p:tagLst>
</file>

<file path=ppt/tags/tag58.xml><?xml version="1.0" encoding="utf-8"?>
<p:tagLst xmlns:p="http://schemas.openxmlformats.org/presentationml/2006/main">
  <p:tag name="KSO_WM_DIAGRAM_VIRTUALLY_FRAME" val="{&quot;height&quot;:507.9,&quot;left&quot;:60,&quot;top&quot;:170.38370078740155,&quot;width&quot;:1221.138661417323}"/>
</p:tagLst>
</file>

<file path=ppt/tags/tag59.xml><?xml version="1.0" encoding="utf-8"?>
<p:tagLst xmlns:p="http://schemas.openxmlformats.org/presentationml/2006/main">
  <p:tag name="KSO_WM_DIAGRAM_VIRTUALLY_FRAME" val="{&quot;height&quot;:507.9,&quot;left&quot;:60,&quot;top&quot;:170.38370078740155,&quot;width&quot;:1221.138661417323}"/>
</p:tagLst>
</file>

<file path=ppt/tags/tag6.xml><?xml version="1.0" encoding="utf-8"?>
<p:tagLst xmlns:p="http://schemas.openxmlformats.org/presentationml/2006/main">
  <p:tag name="KSO_WM_DIAGRAM_VIRTUALLY_FRAME" val="{&quot;height&quot;:501.3,&quot;left&quot;:41.45,&quot;top&quot;:221,&quot;width&quot;:1316.8}"/>
</p:tagLst>
</file>

<file path=ppt/tags/tag60.xml><?xml version="1.0" encoding="utf-8"?>
<p:tagLst xmlns:p="http://schemas.openxmlformats.org/presentationml/2006/main">
  <p:tag name="KSO_WM_DIAGRAM_VIRTUALLY_FRAME" val="{&quot;height&quot;:507.9,&quot;left&quot;:60,&quot;top&quot;:170.38370078740155,&quot;width&quot;:1221.138661417323}"/>
</p:tagLst>
</file>

<file path=ppt/tags/tag61.xml><?xml version="1.0" encoding="utf-8"?>
<p:tagLst xmlns:p="http://schemas.openxmlformats.org/presentationml/2006/main">
  <p:tag name="KSO_WM_DIAGRAM_VIRTUALLY_FRAME" val="{&quot;height&quot;:507.9,&quot;left&quot;:60,&quot;top&quot;:170.38370078740155,&quot;width&quot;:1221.138661417323}"/>
</p:tagLst>
</file>

<file path=ppt/tags/tag62.xml><?xml version="1.0" encoding="utf-8"?>
<p:tagLst xmlns:p="http://schemas.openxmlformats.org/presentationml/2006/main">
  <p:tag name="KSO_WM_DIAGRAM_VIRTUALLY_FRAME" val="{&quot;height&quot;:507.9,&quot;left&quot;:60,&quot;top&quot;:170.38370078740155,&quot;width&quot;:1221.138661417323}"/>
</p:tagLst>
</file>

<file path=ppt/tags/tag63.xml><?xml version="1.0" encoding="utf-8"?>
<p:tagLst xmlns:p="http://schemas.openxmlformats.org/presentationml/2006/main">
  <p:tag name="KSO_WM_DIAGRAM_VIRTUALLY_FRAME" val="{&quot;height&quot;:507.9,&quot;left&quot;:60,&quot;top&quot;:170.38370078740155,&quot;width&quot;:1221.138661417323}"/>
</p:tagLst>
</file>

<file path=ppt/tags/tag64.xml><?xml version="1.0" encoding="utf-8"?>
<p:tagLst xmlns:p="http://schemas.openxmlformats.org/presentationml/2006/main">
  <p:tag name="KSO_WM_DIAGRAM_VIRTUALLY_FRAME" val="{&quot;height&quot;:507.9,&quot;left&quot;:60,&quot;top&quot;:170.38370078740155,&quot;width&quot;:1221.138661417323}"/>
</p:tagLst>
</file>

<file path=ppt/tags/tag65.xml><?xml version="1.0" encoding="utf-8"?>
<p:tagLst xmlns:p="http://schemas.openxmlformats.org/presentationml/2006/main">
  <p:tag name="KSO_WM_DIAGRAM_VIRTUALLY_FRAME" val="{&quot;height&quot;:220.32000000000002,&quot;left&quot;:606.24,&quot;top&quot;:145.44,&quot;width&quot;:266.4}"/>
</p:tagLst>
</file>

<file path=ppt/tags/tag66.xml><?xml version="1.0" encoding="utf-8"?>
<p:tagLst xmlns:p="http://schemas.openxmlformats.org/presentationml/2006/main">
  <p:tag name="KSO_WM_DIAGRAM_VIRTUALLY_FRAME" val="{&quot;height&quot;:220.32000000000002,&quot;left&quot;:606.24,&quot;top&quot;:145.44,&quot;width&quot;:266.4}"/>
</p:tagLst>
</file>

<file path=ppt/tags/tag67.xml><?xml version="1.0" encoding="utf-8"?>
<p:tagLst xmlns:p="http://schemas.openxmlformats.org/presentationml/2006/main">
  <p:tag name="KSO_WM_DIAGRAM_VIRTUALLY_FRAME" val="{&quot;height&quot;:220.32000000000002,&quot;left&quot;:606.24,&quot;top&quot;:145.44,&quot;width&quot;:266.4}"/>
</p:tagLst>
</file>

<file path=ppt/tags/tag68.xml><?xml version="1.0" encoding="utf-8"?>
<p:tagLst xmlns:p="http://schemas.openxmlformats.org/presentationml/2006/main">
  <p:tag name="KSO_WM_DIAGRAM_VIRTUALLY_FRAME" val="{&quot;height&quot;:220.32000000000002,&quot;left&quot;:606.24,&quot;top&quot;:145.44,&quot;width&quot;:266.4}"/>
</p:tagLst>
</file>

<file path=ppt/tags/tag69.xml><?xml version="1.0" encoding="utf-8"?>
<p:tagLst xmlns:p="http://schemas.openxmlformats.org/presentationml/2006/main">
  <p:tag name="KSO_WM_DIAGRAM_VIRTUALLY_FRAME" val="{&quot;height&quot;:220.32000000000002,&quot;left&quot;:606.24,&quot;top&quot;:145.44,&quot;width&quot;:266.4}"/>
</p:tagLst>
</file>

<file path=ppt/tags/tag7.xml><?xml version="1.0" encoding="utf-8"?>
<p:tagLst xmlns:p="http://schemas.openxmlformats.org/presentationml/2006/main">
  <p:tag name="KSO_WM_DIAGRAM_VIRTUALLY_FRAME" val="{&quot;height&quot;:501.3,&quot;left&quot;:41.45,&quot;top&quot;:221,&quot;width&quot;:1316.8}"/>
</p:tagLst>
</file>

<file path=ppt/tags/tag70.xml><?xml version="1.0" encoding="utf-8"?>
<p:tagLst xmlns:p="http://schemas.openxmlformats.org/presentationml/2006/main">
  <p:tag name="KSO_WM_DIAGRAM_VIRTUALLY_FRAME" val="{&quot;height&quot;:220.32000000000002,&quot;left&quot;:606.24,&quot;top&quot;:145.44,&quot;width&quot;:266.4}"/>
</p:tagLst>
</file>

<file path=ppt/tags/tag71.xml><?xml version="1.0" encoding="utf-8"?>
<p:tagLst xmlns:p="http://schemas.openxmlformats.org/presentationml/2006/main">
  <p:tag name="KSO_WM_DIAGRAM_VIRTUALLY_FRAME" val="{&quot;height&quot;:220.32000000000002,&quot;left&quot;:606.24,&quot;top&quot;:145.44,&quot;width&quot;:266.4}"/>
</p:tagLst>
</file>

<file path=ppt/tags/tag72.xml><?xml version="1.0" encoding="utf-8"?>
<p:tagLst xmlns:p="http://schemas.openxmlformats.org/presentationml/2006/main">
  <p:tag name="KSO_WM_DIAGRAM_VIRTUALLY_FRAME" val="{&quot;height&quot;:220.32000000000002,&quot;left&quot;:606.24,&quot;top&quot;:145.44,&quot;width&quot;:266.4}"/>
</p:tagLst>
</file>

<file path=ppt/tags/tag73.xml><?xml version="1.0" encoding="utf-8"?>
<p:tagLst xmlns:p="http://schemas.openxmlformats.org/presentationml/2006/main">
  <p:tag name="KSO_WM_DIAGRAM_VIRTUALLY_FRAME" val="{&quot;height&quot;:220.32000000000002,&quot;left&quot;:606.24,&quot;top&quot;:145.44,&quot;width&quot;:266.4}"/>
</p:tagLst>
</file>

<file path=ppt/tags/tag74.xml><?xml version="1.0" encoding="utf-8"?>
<p:tagLst xmlns:p="http://schemas.openxmlformats.org/presentationml/2006/main">
  <p:tag name="KSO_WM_DIAGRAM_VIRTUALLY_FRAME" val="{&quot;height&quot;:220.32000000000002,&quot;left&quot;:606.24,&quot;top&quot;:145.44,&quot;width&quot;:266.4}"/>
</p:tagLst>
</file>

<file path=ppt/tags/tag8.xml><?xml version="1.0" encoding="utf-8"?>
<p:tagLst xmlns:p="http://schemas.openxmlformats.org/presentationml/2006/main">
  <p:tag name="KSO_WM_DIAGRAM_VIRTUALLY_FRAME" val="{&quot;height&quot;:501.3,&quot;left&quot;:41.45,&quot;top&quot;:221,&quot;width&quot;:1316.8}"/>
</p:tagLst>
</file>

<file path=ppt/tags/tag9.xml><?xml version="1.0" encoding="utf-8"?>
<p:tagLst xmlns:p="http://schemas.openxmlformats.org/presentationml/2006/main">
  <p:tag name="KSO_WM_DIAGRAM_VIRTUALLY_FRAME" val="{&quot;height&quot;:501.3,&quot;left&quot;:41.45,&quot;top&quot;:221,&quot;width&quot;:1316.8}"/>
</p:tagLst>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Arial"/>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Microsoft YaHei"/>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Microsoft YaHe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7246</Words>
  <Application>WPS 演示</Application>
  <PresentationFormat>自定义</PresentationFormat>
  <Paragraphs>715</Paragraphs>
  <Slides>30</Slides>
  <Notes>15</Notes>
  <HiddenSlides>0</HiddenSlides>
  <MMClips>0</MMClips>
  <ScaleCrop>false</ScaleCrop>
  <HeadingPairs>
    <vt:vector size="6" baseType="variant">
      <vt:variant>
        <vt:lpstr>已用的字体</vt:lpstr>
      </vt:variant>
      <vt:variant>
        <vt:i4>33</vt:i4>
      </vt:variant>
      <vt:variant>
        <vt:lpstr>主题</vt:lpstr>
      </vt:variant>
      <vt:variant>
        <vt:i4>9</vt:i4>
      </vt:variant>
      <vt:variant>
        <vt:lpstr>幻灯片标题</vt:lpstr>
      </vt:variant>
      <vt:variant>
        <vt:i4>30</vt:i4>
      </vt:variant>
    </vt:vector>
  </HeadingPairs>
  <TitlesOfParts>
    <vt:vector size="72" baseType="lpstr">
      <vt:lpstr>Arial</vt:lpstr>
      <vt:lpstr>宋体</vt:lpstr>
      <vt:lpstr>Wingdings</vt:lpstr>
      <vt:lpstr>Arial</vt:lpstr>
      <vt:lpstr>微软雅黑</vt:lpstr>
      <vt:lpstr>Times New Roman</vt:lpstr>
      <vt:lpstr>Noto Serif SC Bold</vt:lpstr>
      <vt:lpstr>Noto Serif SC</vt:lpstr>
      <vt:lpstr>Abhaya Libre</vt:lpstr>
      <vt:lpstr>Noto Sans SC</vt:lpstr>
      <vt:lpstr>思源宋体 Bold</vt:lpstr>
      <vt:lpstr>思源宋体</vt:lpstr>
      <vt:lpstr>黑体</vt:lpstr>
      <vt:lpstr>Arial Unicode MS</vt:lpstr>
      <vt:lpstr>Cambria Math</vt:lpstr>
      <vt:lpstr>MS Mincho</vt:lpstr>
      <vt:lpstr>微软雅黑</vt:lpstr>
      <vt:lpstr>Cambria Math</vt:lpstr>
      <vt:lpstr>Calibri</vt:lpstr>
      <vt:lpstr>等线</vt:lpstr>
      <vt:lpstr>Arial</vt:lpstr>
      <vt:lpstr>Arial</vt:lpstr>
      <vt:lpstr>Cambria Math</vt:lpstr>
      <vt:lpstr>楷体</vt:lpstr>
      <vt:lpstr>Abhaya Libre</vt:lpstr>
      <vt:lpstr>Calibri</vt:lpstr>
      <vt:lpstr>Noto Serif SC Bold</vt:lpstr>
      <vt:lpstr>思源宋体</vt:lpstr>
      <vt:lpstr>思源宋体 Bold</vt:lpstr>
      <vt:lpstr>Kata Bold</vt:lpstr>
      <vt:lpstr>锦绣宋体</vt:lpstr>
      <vt:lpstr>兰米宋体</vt:lpstr>
      <vt:lpstr>Ms.Luce</vt:lpstr>
      <vt:lpstr>Office 主题​​</vt:lpstr>
      <vt:lpstr>默认主题</vt:lpstr>
      <vt:lpstr>Office Theme</vt:lpstr>
      <vt:lpstr>1_Office Theme</vt:lpstr>
      <vt:lpstr>3_Office Theme</vt:lpstr>
      <vt:lpstr>2_Office Theme</vt:lpstr>
      <vt:lpstr>2_默认主题</vt:lpstr>
      <vt:lpstr>4_Office Theme</vt:lpstr>
      <vt:lpstr>5_Office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颜汐</cp:lastModifiedBy>
  <cp:revision>31</cp:revision>
  <dcterms:created xsi:type="dcterms:W3CDTF">2026-06-10T07:58:00Z</dcterms:created>
  <dcterms:modified xsi:type="dcterms:W3CDTF">2026-06-15T01:18:59Z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IGC">
    <vt:lpwstr>{"Label":"1","ContentProducer":"001191110102MACQD9K64010000","ProduceID":"7649672523639344085","ReservedCode1":"","ContentPropagator":"","PropagateID":"","ReservedCode2":""}</vt:lpwstr>
  </property>
  <property fmtid="{D5CDD505-2E9C-101B-9397-08002B2CF9AE}" pid="3" name="ICV">
    <vt:lpwstr>01A3BFCC8CF04DAE96D9C5771AB317F1_13</vt:lpwstr>
  </property>
  <property fmtid="{D5CDD505-2E9C-101B-9397-08002B2CF9AE}" pid="4" name="KSOProductBuildVer">
    <vt:lpwstr>2052-12.1.0.26884</vt:lpwstr>
  </property>
</Properties>
</file>